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38"/>
  </p:notesMasterIdLst>
  <p:sldIdLst>
    <p:sldId id="257" r:id="rId2"/>
    <p:sldId id="268" r:id="rId3"/>
    <p:sldId id="1506" r:id="rId4"/>
    <p:sldId id="999" r:id="rId5"/>
    <p:sldId id="1509" r:id="rId6"/>
    <p:sldId id="1512" r:id="rId7"/>
    <p:sldId id="1513" r:id="rId8"/>
    <p:sldId id="1514" r:id="rId9"/>
    <p:sldId id="1000" r:id="rId10"/>
    <p:sldId id="1517" r:id="rId11"/>
    <p:sldId id="1518" r:id="rId12"/>
    <p:sldId id="1519" r:id="rId13"/>
    <p:sldId id="1543" r:id="rId14"/>
    <p:sldId id="1544" r:id="rId15"/>
    <p:sldId id="998" r:id="rId16"/>
    <p:sldId id="1546" r:id="rId17"/>
    <p:sldId id="1548" r:id="rId18"/>
    <p:sldId id="1549" r:id="rId19"/>
    <p:sldId id="1550" r:id="rId20"/>
    <p:sldId id="1002" r:id="rId21"/>
    <p:sldId id="1552" r:id="rId22"/>
    <p:sldId id="1553" r:id="rId23"/>
    <p:sldId id="1571" r:id="rId24"/>
    <p:sldId id="1004" r:id="rId25"/>
    <p:sldId id="1589" r:id="rId26"/>
    <p:sldId id="1590" r:id="rId27"/>
    <p:sldId id="1615" r:id="rId28"/>
    <p:sldId id="1618" r:id="rId29"/>
    <p:sldId id="1619" r:id="rId30"/>
    <p:sldId id="611" r:id="rId31"/>
    <p:sldId id="1627" r:id="rId32"/>
    <p:sldId id="1628" r:id="rId33"/>
    <p:sldId id="1629" r:id="rId34"/>
    <p:sldId id="1630" r:id="rId35"/>
    <p:sldId id="1672" r:id="rId36"/>
    <p:sldId id="1673" r:id="rId37"/>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584" autoAdjust="0"/>
  </p:normalViewPr>
  <p:slideViewPr>
    <p:cSldViewPr>
      <p:cViewPr varScale="1">
        <p:scale>
          <a:sx n="64" d="100"/>
          <a:sy n="64" d="100"/>
        </p:scale>
        <p:origin x="38" y="490"/>
      </p:cViewPr>
      <p:guideLst>
        <p:guide orient="horz" pos="2160"/>
        <p:guide pos="2880"/>
      </p:guideLst>
    </p:cSldViewPr>
  </p:slideViewPr>
  <p:notesTextViewPr>
    <p:cViewPr>
      <p:scale>
        <a:sx n="3" d="2"/>
        <a:sy n="3" d="2"/>
      </p:scale>
      <p:origin x="0" y="0"/>
    </p:cViewPr>
  </p:notesTextViewPr>
  <p:sorterViewPr>
    <p:cViewPr>
      <p:scale>
        <a:sx n="100" d="100"/>
        <a:sy n="100" d="100"/>
      </p:scale>
      <p:origin x="0" y="-246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4283" cy="496570"/>
          </a:xfrm>
          <a:prstGeom prst="rect">
            <a:avLst/>
          </a:prstGeom>
        </p:spPr>
        <p:txBody>
          <a:bodyPr vert="horz" lIns="93177" tIns="46589" rIns="93177" bIns="46589" rtlCol="0"/>
          <a:lstStyle>
            <a:lvl1pPr algn="l">
              <a:defRPr sz="1200"/>
            </a:lvl1pPr>
          </a:lstStyle>
          <a:p>
            <a:endParaRPr lang="en-NZ"/>
          </a:p>
        </p:txBody>
      </p:sp>
      <p:sp>
        <p:nvSpPr>
          <p:cNvPr id="3" name="Date Placeholder 2"/>
          <p:cNvSpPr>
            <a:spLocks noGrp="1"/>
          </p:cNvSpPr>
          <p:nvPr>
            <p:ph type="dt" idx="1"/>
          </p:nvPr>
        </p:nvSpPr>
        <p:spPr>
          <a:xfrm>
            <a:off x="3848645" y="0"/>
            <a:ext cx="2944283" cy="496570"/>
          </a:xfrm>
          <a:prstGeom prst="rect">
            <a:avLst/>
          </a:prstGeom>
        </p:spPr>
        <p:txBody>
          <a:bodyPr vert="horz" lIns="93177" tIns="46589" rIns="93177" bIns="46589" rtlCol="0"/>
          <a:lstStyle>
            <a:lvl1pPr algn="r">
              <a:defRPr sz="1200"/>
            </a:lvl1pPr>
          </a:lstStyle>
          <a:p>
            <a:fld id="{873363A7-320A-4097-9A92-826E8EE35D30}" type="datetimeFigureOut">
              <a:rPr lang="en-NZ" smtClean="0"/>
              <a:pPr/>
              <a:t>5/11/2023</a:t>
            </a:fld>
            <a:endParaRPr lang="en-NZ"/>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3177" tIns="46589" rIns="93177" bIns="46589" rtlCol="0" anchor="ctr"/>
          <a:lstStyle/>
          <a:p>
            <a:endParaRPr lang="en-NZ"/>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1" y="9433107"/>
            <a:ext cx="2944283" cy="496570"/>
          </a:xfrm>
          <a:prstGeom prst="rect">
            <a:avLst/>
          </a:prstGeom>
        </p:spPr>
        <p:txBody>
          <a:bodyPr vert="horz" lIns="93177" tIns="46589" rIns="93177" bIns="46589" rtlCol="0" anchor="b"/>
          <a:lstStyle>
            <a:lvl1pPr algn="l">
              <a:defRPr sz="1200"/>
            </a:lvl1pPr>
          </a:lstStyle>
          <a:p>
            <a:endParaRPr lang="en-NZ"/>
          </a:p>
        </p:txBody>
      </p:sp>
      <p:sp>
        <p:nvSpPr>
          <p:cNvPr id="7" name="Slide Number Placeholder 6"/>
          <p:cNvSpPr>
            <a:spLocks noGrp="1"/>
          </p:cNvSpPr>
          <p:nvPr>
            <p:ph type="sldNum" sz="quarter" idx="5"/>
          </p:nvPr>
        </p:nvSpPr>
        <p:spPr>
          <a:xfrm>
            <a:off x="3848645" y="9433107"/>
            <a:ext cx="2944283" cy="496570"/>
          </a:xfrm>
          <a:prstGeom prst="rect">
            <a:avLst/>
          </a:prstGeom>
        </p:spPr>
        <p:txBody>
          <a:bodyPr vert="horz" lIns="93177" tIns="46589" rIns="93177" bIns="46589" rtlCol="0" anchor="b"/>
          <a:lstStyle>
            <a:lvl1pPr algn="r">
              <a:defRPr sz="1200"/>
            </a:lvl1pPr>
          </a:lstStyle>
          <a:p>
            <a:fld id="{AA8B3759-F212-430B-BC4D-C9D4DB808C8A}" type="slidenum">
              <a:rPr lang="en-NZ" smtClean="0"/>
              <a:pPr/>
              <a:t>‹#›</a:t>
            </a:fld>
            <a:endParaRPr lang="en-NZ"/>
          </a:p>
        </p:txBody>
      </p:sp>
    </p:spTree>
    <p:extLst>
      <p:ext uri="{BB962C8B-B14F-4D97-AF65-F5344CB8AC3E}">
        <p14:creationId xmlns:p14="http://schemas.microsoft.com/office/powerpoint/2010/main" val="712076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400" dirty="0"/>
              <a:t>Overview </a:t>
            </a:r>
          </a:p>
          <a:p>
            <a:endParaRPr lang="en-NZ" sz="1400" dirty="0"/>
          </a:p>
          <a:p>
            <a:r>
              <a:rPr lang="en-NZ" sz="1400" dirty="0"/>
              <a:t>- Structure for the day</a:t>
            </a:r>
          </a:p>
          <a:p>
            <a:pPr marL="285750" indent="-285750">
              <a:buFontTx/>
              <a:buChar char="-"/>
            </a:pPr>
            <a:r>
              <a:rPr lang="en-NZ" sz="1400" dirty="0"/>
              <a:t>NB Verifiable Training</a:t>
            </a:r>
          </a:p>
          <a:p>
            <a:pPr marL="285750" indent="-285750">
              <a:buFontTx/>
              <a:buChar char="-"/>
            </a:pPr>
            <a:r>
              <a:rPr lang="en-NZ" sz="1400" dirty="0"/>
              <a:t>Certificate issued: attend full 2 hours. (Our undertaking to REAA). CAC cases certificate may be requested to be produced</a:t>
            </a:r>
          </a:p>
          <a:p>
            <a:pPr marL="285750" indent="-285750">
              <a:buFontTx/>
              <a:buChar char="-"/>
            </a:pPr>
            <a:endParaRPr lang="en-NZ" sz="1400" dirty="0"/>
          </a:p>
          <a:p>
            <a:pPr marL="285750" indent="-285750">
              <a:buFontTx/>
              <a:buChar char="-"/>
            </a:pPr>
            <a:r>
              <a:rPr lang="en-NZ" sz="1400" dirty="0"/>
              <a:t>Continuing Education 2018</a:t>
            </a:r>
          </a:p>
          <a:p>
            <a:pPr marL="285750" indent="-285750">
              <a:buFontTx/>
              <a:buChar char="-"/>
            </a:pPr>
            <a:r>
              <a:rPr lang="en-NZ" sz="1200" b="0" i="0" kern="1200" dirty="0">
                <a:solidFill>
                  <a:schemeClr val="tx1"/>
                </a:solidFill>
                <a:effectLst/>
                <a:latin typeface="+mn-lt"/>
                <a:ea typeface="+mn-ea"/>
                <a:cs typeface="+mn-cs"/>
              </a:rPr>
              <a:t>Knowing the parties to the contract</a:t>
            </a:r>
          </a:p>
          <a:p>
            <a:pPr marL="285750" indent="-285750">
              <a:buFontTx/>
              <a:buChar char="-"/>
            </a:pPr>
            <a:r>
              <a:rPr lang="en-NZ" sz="1200" b="0" i="0" kern="1200" dirty="0">
                <a:solidFill>
                  <a:schemeClr val="tx1"/>
                </a:solidFill>
                <a:effectLst/>
                <a:latin typeface="+mn-lt"/>
                <a:ea typeface="+mn-ea"/>
                <a:cs typeface="+mn-cs"/>
              </a:rPr>
              <a:t>Supervision – Salespersons responsibilities</a:t>
            </a:r>
          </a:p>
          <a:p>
            <a:pPr marL="285750" indent="-285750">
              <a:buFontTx/>
              <a:buChar char="-"/>
            </a:pPr>
            <a:r>
              <a:rPr lang="en-NZ" sz="1200" b="0" i="0" kern="1200" dirty="0">
                <a:solidFill>
                  <a:schemeClr val="tx1"/>
                </a:solidFill>
                <a:effectLst/>
                <a:latin typeface="+mn-lt"/>
                <a:ea typeface="+mn-ea"/>
                <a:cs typeface="+mn-cs"/>
              </a:rPr>
              <a:t>Appraisals</a:t>
            </a:r>
          </a:p>
          <a:p>
            <a:pPr marL="285750" indent="-285750">
              <a:buFontTx/>
              <a:buChar char="-"/>
            </a:pPr>
            <a:r>
              <a:rPr lang="en-NZ" sz="1200" b="0" i="0" kern="1200" dirty="0">
                <a:solidFill>
                  <a:schemeClr val="tx1"/>
                </a:solidFill>
                <a:effectLst/>
                <a:latin typeface="+mn-lt"/>
                <a:ea typeface="+mn-ea"/>
                <a:cs typeface="+mn-cs"/>
              </a:rPr>
              <a:t>Meth Standards</a:t>
            </a:r>
          </a:p>
          <a:p>
            <a:pPr marL="285750" indent="-285750">
              <a:buFontTx/>
              <a:buChar char="-"/>
            </a:pPr>
            <a:r>
              <a:rPr lang="en-NZ" sz="1200" b="0" i="0" kern="1200" dirty="0">
                <a:solidFill>
                  <a:schemeClr val="tx1"/>
                </a:solidFill>
                <a:effectLst/>
                <a:latin typeface="+mn-lt"/>
                <a:ea typeface="+mn-ea"/>
                <a:cs typeface="+mn-cs"/>
              </a:rPr>
              <a:t>Multiple Offers</a:t>
            </a:r>
          </a:p>
        </p:txBody>
      </p:sp>
      <p:sp>
        <p:nvSpPr>
          <p:cNvPr id="4" name="Slide Number Placeholder 3"/>
          <p:cNvSpPr>
            <a:spLocks noGrp="1"/>
          </p:cNvSpPr>
          <p:nvPr>
            <p:ph type="sldNum" sz="quarter" idx="10"/>
          </p:nvPr>
        </p:nvSpPr>
        <p:spPr/>
        <p:txBody>
          <a:bodyPr/>
          <a:lstStyle/>
          <a:p>
            <a:fld id="{50DC7F6E-CA20-488E-8F8A-D4AC08E1AAEA}" type="slidenum">
              <a:rPr lang="en-NZ" smtClean="0"/>
              <a:pPr/>
              <a:t>1</a:t>
            </a:fld>
            <a:endParaRPr lang="en-NZ" dirty="0"/>
          </a:p>
        </p:txBody>
      </p:sp>
    </p:spTree>
    <p:extLst>
      <p:ext uri="{BB962C8B-B14F-4D97-AF65-F5344CB8AC3E}">
        <p14:creationId xmlns:p14="http://schemas.microsoft.com/office/powerpoint/2010/main" val="39457994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spcBef>
                <a:spcPct val="0"/>
              </a:spcBef>
              <a:spcAft>
                <a:spcPct val="0"/>
              </a:spcAft>
              <a:tabLst>
                <a:tab pos="1585309" algn="l"/>
              </a:tabLst>
            </a:pPr>
            <a:r>
              <a:rPr lang="en-NZ" b="1" dirty="0"/>
              <a:t>Comment in after notes on slide</a:t>
            </a:r>
            <a:r>
              <a:rPr lang="en-NZ" dirty="0"/>
              <a:t>: </a:t>
            </a:r>
          </a:p>
          <a:p>
            <a:pPr fontAlgn="base">
              <a:spcBef>
                <a:spcPct val="0"/>
              </a:spcBef>
              <a:spcAft>
                <a:spcPct val="0"/>
              </a:spcAft>
              <a:tabLst>
                <a:tab pos="1585309" algn="l"/>
              </a:tabLst>
            </a:pPr>
            <a:endParaRPr lang="en-NZ" dirty="0"/>
          </a:p>
          <a:p>
            <a:pPr fontAlgn="base">
              <a:spcBef>
                <a:spcPct val="0"/>
              </a:spcBef>
              <a:spcAft>
                <a:spcPct val="0"/>
              </a:spcAft>
              <a:tabLst>
                <a:tab pos="1585309" algn="l"/>
              </a:tabLst>
            </a:pPr>
            <a:r>
              <a:rPr lang="en-NZ" dirty="0"/>
              <a:t>Note the points in red. </a:t>
            </a:r>
          </a:p>
          <a:p>
            <a:pPr fontAlgn="base">
              <a:spcBef>
                <a:spcPct val="0"/>
              </a:spcBef>
              <a:spcAft>
                <a:spcPct val="0"/>
              </a:spcAft>
              <a:tabLst>
                <a:tab pos="1585309" algn="l"/>
              </a:tabLst>
            </a:pPr>
            <a:endParaRPr lang="en-NZ" dirty="0">
              <a:solidFill>
                <a:prstClr val="black"/>
              </a:solidFill>
              <a:cs typeface="Arial" pitchFamily="34" charset="0"/>
            </a:endParaRPr>
          </a:p>
          <a:p>
            <a:pPr fontAlgn="base">
              <a:spcBef>
                <a:spcPct val="0"/>
              </a:spcBef>
              <a:spcAft>
                <a:spcPct val="0"/>
              </a:spcAft>
              <a:tabLst>
                <a:tab pos="1585309" algn="l"/>
              </a:tabLst>
            </a:pPr>
            <a:r>
              <a:rPr lang="en-NZ" dirty="0">
                <a:solidFill>
                  <a:prstClr val="black"/>
                </a:solidFill>
                <a:cs typeface="Arial" pitchFamily="34" charset="0"/>
              </a:rPr>
              <a:t>The Standard may be reviewed and amended by REAA from time to time.</a:t>
            </a:r>
          </a:p>
          <a:p>
            <a:pPr fontAlgn="base">
              <a:spcBef>
                <a:spcPct val="0"/>
              </a:spcBef>
              <a:spcAft>
                <a:spcPct val="0"/>
              </a:spcAft>
              <a:tabLst>
                <a:tab pos="1585309" algn="l"/>
              </a:tabLst>
            </a:pPr>
            <a:endParaRPr lang="en-NZ" dirty="0">
              <a:solidFill>
                <a:prstClr val="black"/>
              </a:solidFill>
              <a:cs typeface="Arial" pitchFamily="34" charset="0"/>
            </a:endParaRPr>
          </a:p>
          <a:p>
            <a:pPr fontAlgn="base">
              <a:spcBef>
                <a:spcPct val="0"/>
              </a:spcBef>
              <a:spcAft>
                <a:spcPct val="0"/>
              </a:spcAft>
              <a:tabLst>
                <a:tab pos="1585309" algn="l"/>
              </a:tabLst>
            </a:pPr>
            <a:r>
              <a:rPr lang="en-NZ" dirty="0">
                <a:solidFill>
                  <a:prstClr val="black"/>
                </a:solidFill>
                <a:cs typeface="Arial" pitchFamily="34" charset="0"/>
              </a:rPr>
              <a:t>A copy of the full and complete Professional Standard on Supervision document (version 1) can be found in Appendix 1 of the training materials.</a:t>
            </a:r>
          </a:p>
          <a:p>
            <a:pPr fontAlgn="base">
              <a:spcBef>
                <a:spcPct val="0"/>
              </a:spcBef>
              <a:spcAft>
                <a:spcPct val="0"/>
              </a:spcAft>
              <a:tabLst>
                <a:tab pos="1585309" algn="l"/>
              </a:tabLst>
            </a:pPr>
            <a:endParaRPr lang="en-NZ" dirty="0">
              <a:solidFill>
                <a:prstClr val="black"/>
              </a:solidFill>
              <a:cs typeface="Arial" pitchFamily="34" charset="0"/>
            </a:endParaRPr>
          </a:p>
          <a:p>
            <a:pPr fontAlgn="base">
              <a:spcBef>
                <a:spcPct val="0"/>
              </a:spcBef>
              <a:spcAft>
                <a:spcPct val="0"/>
              </a:spcAft>
              <a:tabLst>
                <a:tab pos="1585309" algn="l"/>
              </a:tabLst>
            </a:pPr>
            <a:r>
              <a:rPr lang="en-NZ" dirty="0">
                <a:solidFill>
                  <a:prstClr val="black"/>
                </a:solidFill>
                <a:cs typeface="Arial" pitchFamily="34" charset="0"/>
              </a:rPr>
              <a:t>‘Anticipated’ – discuss they will in fact require it.</a:t>
            </a:r>
          </a:p>
          <a:p>
            <a:endParaRPr lang="en-NZ" dirty="0"/>
          </a:p>
        </p:txBody>
      </p:sp>
      <p:sp>
        <p:nvSpPr>
          <p:cNvPr id="4" name="Slide Number Placeholder 3"/>
          <p:cNvSpPr>
            <a:spLocks noGrp="1"/>
          </p:cNvSpPr>
          <p:nvPr>
            <p:ph type="sldNum" sz="quarter" idx="10"/>
          </p:nvPr>
        </p:nvSpPr>
        <p:spPr/>
        <p:txBody>
          <a:bodyPr/>
          <a:lstStyle/>
          <a:p>
            <a:fld id="{AA8B3759-F212-430B-BC4D-C9D4DB808C8A}" type="slidenum">
              <a:rPr lang="en-NZ" smtClean="0"/>
              <a:pPr/>
              <a:t>10</a:t>
            </a:fld>
            <a:endParaRPr lang="en-NZ"/>
          </a:p>
        </p:txBody>
      </p:sp>
    </p:spTree>
    <p:extLst>
      <p:ext uri="{BB962C8B-B14F-4D97-AF65-F5344CB8AC3E}">
        <p14:creationId xmlns:p14="http://schemas.microsoft.com/office/powerpoint/2010/main" val="39659705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This is why we are undertaking this today and assisting with a structure for the team. </a:t>
            </a:r>
          </a:p>
        </p:txBody>
      </p:sp>
      <p:sp>
        <p:nvSpPr>
          <p:cNvPr id="4" name="Slide Number Placeholder 3"/>
          <p:cNvSpPr>
            <a:spLocks noGrp="1"/>
          </p:cNvSpPr>
          <p:nvPr>
            <p:ph type="sldNum" sz="quarter" idx="10"/>
          </p:nvPr>
        </p:nvSpPr>
        <p:spPr/>
        <p:txBody>
          <a:bodyPr/>
          <a:lstStyle/>
          <a:p>
            <a:fld id="{AA8B3759-F212-430B-BC4D-C9D4DB808C8A}" type="slidenum">
              <a:rPr lang="en-NZ" smtClean="0"/>
              <a:pPr/>
              <a:t>11</a:t>
            </a:fld>
            <a:endParaRPr lang="en-NZ"/>
          </a:p>
        </p:txBody>
      </p:sp>
    </p:spTree>
    <p:extLst>
      <p:ext uri="{BB962C8B-B14F-4D97-AF65-F5344CB8AC3E}">
        <p14:creationId xmlns:p14="http://schemas.microsoft.com/office/powerpoint/2010/main" val="3846222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NZ" dirty="0"/>
              <a:t>After slide notes: Turn to page 55 of your notes. Appendix 2 on pages 55 &amp; 56 contains sample prompt questions on compliance for supervising agents and branch managers. Working through these questions can help supervising agent licensee and branch managers analyse how well you are complying and then verify you are complying with supervision obligations. Establish the baseline and then the supporting documents we discuss later, will also assist in implementation of supervision. </a:t>
            </a:r>
          </a:p>
          <a:p>
            <a:pPr defTabSz="931774">
              <a:defRPr/>
            </a:pPr>
            <a:endParaRPr lang="en-NZ" dirty="0"/>
          </a:p>
          <a:p>
            <a:pPr defTabSz="931774">
              <a:defRPr/>
            </a:pPr>
            <a:r>
              <a:rPr lang="en-NZ" dirty="0"/>
              <a:t>Now please turn to page 7 of your workbook. Please read through pages 7 – 10 and</a:t>
            </a:r>
          </a:p>
          <a:p>
            <a:pPr defTabSz="931774">
              <a:defRPr/>
            </a:pPr>
            <a:r>
              <a:rPr lang="en-NZ" dirty="0"/>
              <a:t>discuss the questions on pages 11 -12 with your table and note your answers in the space provided.</a:t>
            </a:r>
          </a:p>
          <a:p>
            <a:pPr defTabSz="931774">
              <a:defRPr/>
            </a:pPr>
            <a:endParaRPr lang="en-NZ" dirty="0"/>
          </a:p>
          <a:p>
            <a:pPr defTabSz="931774">
              <a:defRPr/>
            </a:pPr>
            <a:r>
              <a:rPr lang="en-NZ" dirty="0"/>
              <a:t>(Facilitator to read breach example from notes and prepare to field questions)</a:t>
            </a:r>
          </a:p>
          <a:p>
            <a:pPr defTabSz="931774">
              <a:defRPr/>
            </a:pPr>
            <a:endParaRPr lang="en-NZ" dirty="0"/>
          </a:p>
          <a:p>
            <a:pPr defTabSz="931774">
              <a:defRPr/>
            </a:pPr>
            <a:endParaRPr lang="en-NZ" dirty="0"/>
          </a:p>
        </p:txBody>
      </p:sp>
      <p:sp>
        <p:nvSpPr>
          <p:cNvPr id="4" name="Slide Number Placeholder 3"/>
          <p:cNvSpPr>
            <a:spLocks noGrp="1"/>
          </p:cNvSpPr>
          <p:nvPr>
            <p:ph type="sldNum" sz="quarter" idx="10"/>
          </p:nvPr>
        </p:nvSpPr>
        <p:spPr/>
        <p:txBody>
          <a:bodyPr/>
          <a:lstStyle/>
          <a:p>
            <a:fld id="{AA8B3759-F212-430B-BC4D-C9D4DB808C8A}" type="slidenum">
              <a:rPr lang="en-NZ" smtClean="0"/>
              <a:pPr/>
              <a:t>12</a:t>
            </a:fld>
            <a:endParaRPr lang="en-NZ"/>
          </a:p>
        </p:txBody>
      </p:sp>
    </p:spTree>
    <p:extLst>
      <p:ext uri="{BB962C8B-B14F-4D97-AF65-F5344CB8AC3E}">
        <p14:creationId xmlns:p14="http://schemas.microsoft.com/office/powerpoint/2010/main" val="22916438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AA8B3759-F212-430B-BC4D-C9D4DB808C8A}" type="slidenum">
              <a:rPr lang="en-NZ" smtClean="0"/>
              <a:pPr/>
              <a:t>13</a:t>
            </a:fld>
            <a:endParaRPr lang="en-NZ"/>
          </a:p>
        </p:txBody>
      </p:sp>
    </p:spTree>
    <p:extLst>
      <p:ext uri="{BB962C8B-B14F-4D97-AF65-F5344CB8AC3E}">
        <p14:creationId xmlns:p14="http://schemas.microsoft.com/office/powerpoint/2010/main" val="41925328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AA8B3759-F212-430B-BC4D-C9D4DB808C8A}" type="slidenum">
              <a:rPr lang="en-NZ" smtClean="0"/>
              <a:pPr/>
              <a:t>14</a:t>
            </a:fld>
            <a:endParaRPr lang="en-NZ"/>
          </a:p>
        </p:txBody>
      </p:sp>
    </p:spTree>
    <p:extLst>
      <p:ext uri="{BB962C8B-B14F-4D97-AF65-F5344CB8AC3E}">
        <p14:creationId xmlns:p14="http://schemas.microsoft.com/office/powerpoint/2010/main" val="16493302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NZ" dirty="0">
                <a:cs typeface="Arial" pitchFamily="34" charset="0"/>
              </a:rPr>
              <a:t>After slide notes Only a licensed agent or licensed branch manager may supervise a salesperson, while anyone may act as a salesperson’s line manager - a ’line manager’ means the person who directly manages the employee / contractor.</a:t>
            </a:r>
          </a:p>
          <a:p>
            <a:endParaRPr lang="en-NZ" dirty="0"/>
          </a:p>
        </p:txBody>
      </p:sp>
      <p:sp>
        <p:nvSpPr>
          <p:cNvPr id="4" name="Slide Number Placeholder 3"/>
          <p:cNvSpPr>
            <a:spLocks noGrp="1"/>
          </p:cNvSpPr>
          <p:nvPr>
            <p:ph type="sldNum" sz="quarter" idx="10"/>
          </p:nvPr>
        </p:nvSpPr>
        <p:spPr/>
        <p:txBody>
          <a:bodyPr/>
          <a:lstStyle/>
          <a:p>
            <a:fld id="{AA8B3759-F212-430B-BC4D-C9D4DB808C8A}" type="slidenum">
              <a:rPr lang="en-NZ" smtClean="0"/>
              <a:pPr/>
              <a:t>15</a:t>
            </a:fld>
            <a:endParaRPr lang="en-NZ"/>
          </a:p>
        </p:txBody>
      </p:sp>
    </p:spTree>
    <p:extLst>
      <p:ext uri="{BB962C8B-B14F-4D97-AF65-F5344CB8AC3E}">
        <p14:creationId xmlns:p14="http://schemas.microsoft.com/office/powerpoint/2010/main" val="35340034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Licensees still have a obligation to be responsible for their own licence renewal and they must uphold their </a:t>
            </a:r>
            <a:r>
              <a:rPr lang="en-NZ" dirty="0" err="1"/>
              <a:t>contractural</a:t>
            </a:r>
            <a:r>
              <a:rPr lang="en-NZ" dirty="0"/>
              <a:t> obligations to their franchise</a:t>
            </a:r>
          </a:p>
        </p:txBody>
      </p:sp>
      <p:sp>
        <p:nvSpPr>
          <p:cNvPr id="4" name="Slide Number Placeholder 3"/>
          <p:cNvSpPr>
            <a:spLocks noGrp="1"/>
          </p:cNvSpPr>
          <p:nvPr>
            <p:ph type="sldNum" sz="quarter" idx="10"/>
          </p:nvPr>
        </p:nvSpPr>
        <p:spPr/>
        <p:txBody>
          <a:bodyPr/>
          <a:lstStyle/>
          <a:p>
            <a:fld id="{AA8B3759-F212-430B-BC4D-C9D4DB808C8A}" type="slidenum">
              <a:rPr lang="en-NZ" smtClean="0"/>
              <a:pPr/>
              <a:t>16</a:t>
            </a:fld>
            <a:endParaRPr lang="en-NZ"/>
          </a:p>
        </p:txBody>
      </p:sp>
    </p:spTree>
    <p:extLst>
      <p:ext uri="{BB962C8B-B14F-4D97-AF65-F5344CB8AC3E}">
        <p14:creationId xmlns:p14="http://schemas.microsoft.com/office/powerpoint/2010/main" val="18762667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NZ" dirty="0"/>
              <a:t>The Supervision Plan may be part of, or separate to, any employment agreement or contractual arrangement in place between the salesperson and the agent or agency. </a:t>
            </a:r>
          </a:p>
          <a:p>
            <a:pPr defTabSz="931774">
              <a:defRPr/>
            </a:pPr>
            <a:endParaRPr lang="en-NZ" dirty="0"/>
          </a:p>
          <a:p>
            <a:pPr defTabSz="931774">
              <a:defRPr/>
            </a:pPr>
            <a:r>
              <a:rPr lang="en-NZ" dirty="0"/>
              <a:t>We would suggest this be completed in tandem with any newly relevant employment agreement or independent contractors agreement.</a:t>
            </a:r>
          </a:p>
          <a:p>
            <a:pPr defTabSz="931774">
              <a:defRPr/>
            </a:pPr>
            <a:endParaRPr lang="en-NZ" dirty="0"/>
          </a:p>
          <a:p>
            <a:pPr defTabSz="931774">
              <a:defRPr/>
            </a:pPr>
            <a:r>
              <a:rPr lang="en-NZ" dirty="0"/>
              <a:t>Discuss forms that will be given out. </a:t>
            </a:r>
          </a:p>
        </p:txBody>
      </p:sp>
      <p:sp>
        <p:nvSpPr>
          <p:cNvPr id="4" name="Slide Number Placeholder 3"/>
          <p:cNvSpPr>
            <a:spLocks noGrp="1"/>
          </p:cNvSpPr>
          <p:nvPr>
            <p:ph type="sldNum" sz="quarter" idx="10"/>
          </p:nvPr>
        </p:nvSpPr>
        <p:spPr/>
        <p:txBody>
          <a:bodyPr/>
          <a:lstStyle/>
          <a:p>
            <a:fld id="{AA8B3759-F212-430B-BC4D-C9D4DB808C8A}" type="slidenum">
              <a:rPr lang="en-NZ" smtClean="0"/>
              <a:pPr/>
              <a:t>17</a:t>
            </a:fld>
            <a:endParaRPr lang="en-NZ"/>
          </a:p>
        </p:txBody>
      </p:sp>
    </p:spTree>
    <p:extLst>
      <p:ext uri="{BB962C8B-B14F-4D97-AF65-F5344CB8AC3E}">
        <p14:creationId xmlns:p14="http://schemas.microsoft.com/office/powerpoint/2010/main" val="32931009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Licensed Agents and Licensed Branch Managers cannot delegate Statutory responsibilities to a licensed salesperson regardless of their experience.</a:t>
            </a:r>
          </a:p>
        </p:txBody>
      </p:sp>
      <p:sp>
        <p:nvSpPr>
          <p:cNvPr id="4" name="Slide Number Placeholder 3"/>
          <p:cNvSpPr>
            <a:spLocks noGrp="1"/>
          </p:cNvSpPr>
          <p:nvPr>
            <p:ph type="sldNum" sz="quarter" idx="10"/>
          </p:nvPr>
        </p:nvSpPr>
        <p:spPr/>
        <p:txBody>
          <a:bodyPr/>
          <a:lstStyle/>
          <a:p>
            <a:fld id="{AA8B3759-F212-430B-BC4D-C9D4DB808C8A}" type="slidenum">
              <a:rPr lang="en-NZ" smtClean="0"/>
              <a:pPr/>
              <a:t>18</a:t>
            </a:fld>
            <a:endParaRPr lang="en-NZ"/>
          </a:p>
        </p:txBody>
      </p:sp>
    </p:spTree>
    <p:extLst>
      <p:ext uri="{BB962C8B-B14F-4D97-AF65-F5344CB8AC3E}">
        <p14:creationId xmlns:p14="http://schemas.microsoft.com/office/powerpoint/2010/main" val="33863742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A supervisor may put temporary supervision arrangements in place in the event they are, or may become, unavailable, but only a licensed agent or licensed branch manager may undertake the supervision</a:t>
            </a:r>
          </a:p>
        </p:txBody>
      </p:sp>
      <p:sp>
        <p:nvSpPr>
          <p:cNvPr id="4" name="Slide Number Placeholder 3"/>
          <p:cNvSpPr>
            <a:spLocks noGrp="1"/>
          </p:cNvSpPr>
          <p:nvPr>
            <p:ph type="sldNum" sz="quarter" idx="10"/>
          </p:nvPr>
        </p:nvSpPr>
        <p:spPr/>
        <p:txBody>
          <a:bodyPr/>
          <a:lstStyle/>
          <a:p>
            <a:fld id="{AA8B3759-F212-430B-BC4D-C9D4DB808C8A}" type="slidenum">
              <a:rPr lang="en-NZ" smtClean="0"/>
              <a:pPr/>
              <a:t>19</a:t>
            </a:fld>
            <a:endParaRPr lang="en-NZ"/>
          </a:p>
        </p:txBody>
      </p:sp>
    </p:spTree>
    <p:extLst>
      <p:ext uri="{BB962C8B-B14F-4D97-AF65-F5344CB8AC3E}">
        <p14:creationId xmlns:p14="http://schemas.microsoft.com/office/powerpoint/2010/main" val="1835109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AA8B3759-F212-430B-BC4D-C9D4DB808C8A}" type="slidenum">
              <a:rPr lang="en-NZ" smtClean="0"/>
              <a:pPr/>
              <a:t>2</a:t>
            </a:fld>
            <a:endParaRPr lang="en-NZ"/>
          </a:p>
        </p:txBody>
      </p:sp>
    </p:spTree>
    <p:extLst>
      <p:ext uri="{BB962C8B-B14F-4D97-AF65-F5344CB8AC3E}">
        <p14:creationId xmlns:p14="http://schemas.microsoft.com/office/powerpoint/2010/main" val="42175811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Agencies are expected to have systems in place to supervise and manage their salespersons. However, these cannot be a substitute for actual, tailored and effective supervision by a designated supervisor providing direction and control that takes account of the circumstances of their salespersons and the properties being sold.</a:t>
            </a:r>
          </a:p>
          <a:p>
            <a:endParaRPr lang="en-NZ" dirty="0"/>
          </a:p>
          <a:p>
            <a:endParaRPr lang="en-NZ" dirty="0"/>
          </a:p>
          <a:p>
            <a:endParaRPr lang="en-NZ" dirty="0"/>
          </a:p>
          <a:p>
            <a:r>
              <a:rPr lang="en-NZ" dirty="0"/>
              <a:t>The frequency, mode, and intensity of supervision may vary in each case. </a:t>
            </a:r>
          </a:p>
          <a:p>
            <a:endParaRPr lang="en-NZ" dirty="0"/>
          </a:p>
        </p:txBody>
      </p:sp>
      <p:sp>
        <p:nvSpPr>
          <p:cNvPr id="4" name="Slide Number Placeholder 3"/>
          <p:cNvSpPr>
            <a:spLocks noGrp="1"/>
          </p:cNvSpPr>
          <p:nvPr>
            <p:ph type="sldNum" sz="quarter" idx="10"/>
          </p:nvPr>
        </p:nvSpPr>
        <p:spPr/>
        <p:txBody>
          <a:bodyPr/>
          <a:lstStyle/>
          <a:p>
            <a:fld id="{AA8B3759-F212-430B-BC4D-C9D4DB808C8A}" type="slidenum">
              <a:rPr lang="en-NZ" smtClean="0"/>
              <a:pPr/>
              <a:t>20</a:t>
            </a:fld>
            <a:endParaRPr lang="en-NZ"/>
          </a:p>
        </p:txBody>
      </p:sp>
    </p:spTree>
    <p:extLst>
      <p:ext uri="{BB962C8B-B14F-4D97-AF65-F5344CB8AC3E}">
        <p14:creationId xmlns:p14="http://schemas.microsoft.com/office/powerpoint/2010/main" val="24100042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Practical reality – REAA placing a much heavier emphasis on responsibilities of the supervisor </a:t>
            </a:r>
          </a:p>
          <a:p>
            <a:r>
              <a:rPr lang="en-NZ" dirty="0"/>
              <a:t>Suggestion to add language to meetings to draw out issues. </a:t>
            </a:r>
          </a:p>
          <a:p>
            <a:endParaRPr lang="en-NZ" dirty="0"/>
          </a:p>
          <a:p>
            <a:r>
              <a:rPr lang="en-NZ" dirty="0"/>
              <a:t>e.g. </a:t>
            </a:r>
            <a:r>
              <a:rPr lang="en-NZ" dirty="0" err="1"/>
              <a:t>Subdivisible</a:t>
            </a:r>
            <a:r>
              <a:rPr lang="en-NZ" dirty="0"/>
              <a:t> Property – what is their knowledge of zoning, and how many lots can the parcel of land be subdivided into?</a:t>
            </a:r>
          </a:p>
        </p:txBody>
      </p:sp>
      <p:sp>
        <p:nvSpPr>
          <p:cNvPr id="4" name="Slide Number Placeholder 3"/>
          <p:cNvSpPr>
            <a:spLocks noGrp="1"/>
          </p:cNvSpPr>
          <p:nvPr>
            <p:ph type="sldNum" sz="quarter" idx="10"/>
          </p:nvPr>
        </p:nvSpPr>
        <p:spPr/>
        <p:txBody>
          <a:bodyPr/>
          <a:lstStyle/>
          <a:p>
            <a:fld id="{AA8B3759-F212-430B-BC4D-C9D4DB808C8A}" type="slidenum">
              <a:rPr lang="en-NZ" smtClean="0"/>
              <a:pPr/>
              <a:t>21</a:t>
            </a:fld>
            <a:endParaRPr lang="en-NZ"/>
          </a:p>
        </p:txBody>
      </p:sp>
    </p:spTree>
    <p:extLst>
      <p:ext uri="{BB962C8B-B14F-4D97-AF65-F5344CB8AC3E}">
        <p14:creationId xmlns:p14="http://schemas.microsoft.com/office/powerpoint/2010/main" val="17581965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This slide –  please turn to page 18 in your workbook and read the scenario</a:t>
            </a:r>
          </a:p>
          <a:p>
            <a:endParaRPr lang="en-NZ" dirty="0"/>
          </a:p>
          <a:p>
            <a:r>
              <a:rPr lang="en-NZ" dirty="0"/>
              <a:t>After you have read the scenario in groups (or with your neighbour) please discuss and answer questions 4 – 5 on page 21</a:t>
            </a:r>
          </a:p>
          <a:p>
            <a:endParaRPr lang="en-NZ" dirty="0"/>
          </a:p>
          <a:p>
            <a:r>
              <a:rPr lang="en-NZ" dirty="0"/>
              <a:t>Facilitator to review breach example on pages 18-20 with room.</a:t>
            </a:r>
          </a:p>
          <a:p>
            <a:endParaRPr lang="en-NZ" dirty="0"/>
          </a:p>
          <a:p>
            <a:r>
              <a:rPr lang="en-NZ" dirty="0"/>
              <a:t>Once complete then click slide to refer to answers with room</a:t>
            </a:r>
          </a:p>
          <a:p>
            <a:endParaRPr lang="en-NZ" dirty="0"/>
          </a:p>
          <a:p>
            <a:endParaRPr lang="en-NZ" dirty="0"/>
          </a:p>
        </p:txBody>
      </p:sp>
      <p:sp>
        <p:nvSpPr>
          <p:cNvPr id="4" name="Slide Number Placeholder 3"/>
          <p:cNvSpPr>
            <a:spLocks noGrp="1"/>
          </p:cNvSpPr>
          <p:nvPr>
            <p:ph type="sldNum" sz="quarter" idx="10"/>
          </p:nvPr>
        </p:nvSpPr>
        <p:spPr/>
        <p:txBody>
          <a:bodyPr/>
          <a:lstStyle/>
          <a:p>
            <a:fld id="{AA8B3759-F212-430B-BC4D-C9D4DB808C8A}" type="slidenum">
              <a:rPr lang="en-NZ" smtClean="0"/>
              <a:pPr/>
              <a:t>22</a:t>
            </a:fld>
            <a:endParaRPr lang="en-NZ"/>
          </a:p>
        </p:txBody>
      </p:sp>
    </p:spTree>
    <p:extLst>
      <p:ext uri="{BB962C8B-B14F-4D97-AF65-F5344CB8AC3E}">
        <p14:creationId xmlns:p14="http://schemas.microsoft.com/office/powerpoint/2010/main" val="32491241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AA8B3759-F212-430B-BC4D-C9D4DB808C8A}" type="slidenum">
              <a:rPr lang="en-NZ" smtClean="0"/>
              <a:pPr/>
              <a:t>23</a:t>
            </a:fld>
            <a:endParaRPr lang="en-NZ"/>
          </a:p>
        </p:txBody>
      </p:sp>
    </p:spTree>
    <p:extLst>
      <p:ext uri="{BB962C8B-B14F-4D97-AF65-F5344CB8AC3E}">
        <p14:creationId xmlns:p14="http://schemas.microsoft.com/office/powerpoint/2010/main" val="36445643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NZ" sz="1000" b="1" dirty="0"/>
              <a:t>Training</a:t>
            </a:r>
          </a:p>
          <a:p>
            <a:endParaRPr lang="en-NZ" sz="1000" dirty="0"/>
          </a:p>
          <a:p>
            <a:r>
              <a:rPr lang="en-NZ" sz="1000" dirty="0"/>
              <a:t>Training should be a fundamental part of a licensee’s experience throughout the duration of their career. It starts with the relevant academic qualification. </a:t>
            </a:r>
          </a:p>
          <a:p>
            <a:endParaRPr lang="en-NZ" sz="1000" dirty="0"/>
          </a:p>
          <a:p>
            <a:r>
              <a:rPr lang="en-NZ" sz="1000" b="0" u="sng" dirty="0"/>
              <a:t>Internal changes</a:t>
            </a:r>
          </a:p>
          <a:p>
            <a:endParaRPr lang="en-NZ" sz="1000" dirty="0"/>
          </a:p>
          <a:p>
            <a:r>
              <a:rPr lang="en-NZ" sz="1000" dirty="0"/>
              <a:t>A further aspect of training is for agencies, supervising agents and branch managers to ensure that all licensees are given guidance and support as required when there are any internal changes – for example, new policies or procedures. </a:t>
            </a:r>
          </a:p>
          <a:p>
            <a:endParaRPr lang="en-NZ" sz="1000" dirty="0"/>
          </a:p>
          <a:p>
            <a:r>
              <a:rPr lang="en-NZ" sz="1000" b="0" u="sng" dirty="0"/>
              <a:t>External changes</a:t>
            </a:r>
          </a:p>
          <a:p>
            <a:endParaRPr lang="en-NZ" sz="1000" dirty="0"/>
          </a:p>
          <a:p>
            <a:r>
              <a:rPr lang="en-NZ" sz="1000" dirty="0"/>
              <a:t>The same applies for external changes such as amended legislation, regulations, rules, judicial body decisions or changes in common best practice. This type of training aligns with requirements laid out in rule 8.4 of the Code of Conduct (as covered earlier).</a:t>
            </a:r>
          </a:p>
          <a:p>
            <a:endParaRPr lang="en-NZ" sz="1000" dirty="0"/>
          </a:p>
          <a:p>
            <a:r>
              <a:rPr lang="en-NZ" sz="1000" dirty="0"/>
              <a:t>It is also best practice for supervisors to ensure that they keep up to date with issues affecting their community – for example, the form of publicly notified resource management activities, council initiatives to designate land, the proposed closure of a local school, or other publicly notified property-related matters that may be material so they can transfer knowledge and provide guidance to salespersons being supervised.</a:t>
            </a:r>
          </a:p>
          <a:p>
            <a:endParaRPr lang="en-NZ" sz="1000" dirty="0"/>
          </a:p>
          <a:p>
            <a:r>
              <a:rPr lang="en-NZ" sz="1000" b="1" dirty="0"/>
              <a:t>Changes in individual circumstances</a:t>
            </a:r>
          </a:p>
          <a:p>
            <a:endParaRPr lang="en-NZ" sz="1000" dirty="0"/>
          </a:p>
          <a:p>
            <a:r>
              <a:rPr lang="en-NZ" sz="1000" dirty="0"/>
              <a:t>If a licensee transfers to a different sector (a shift from / to residential, lifestyle, rural, commercial or business broking), they will need considerable training to meet the required minimum level of performance. The same applies if a licensee moves to a different geographical location, where previously unfamiliar issues, such as different property zoning rules or hazards, may apply.</a:t>
            </a:r>
          </a:p>
          <a:p>
            <a:endParaRPr lang="en-NZ" sz="1000" dirty="0"/>
          </a:p>
          <a:p>
            <a:r>
              <a:rPr lang="en-NZ" sz="1000" dirty="0"/>
              <a:t>Whenever any licensee anticipates or encounters a situation they are not sufficiently trained for, they should immediately ask for guidance from their supervising agent or branch manager. Such guidance may take the form of coaching, mentoring or training, or may require a more formal approach (for example, further formal academic study). </a:t>
            </a:r>
          </a:p>
          <a:p>
            <a:endParaRPr lang="en-NZ" sz="1000" dirty="0"/>
          </a:p>
          <a:p>
            <a:r>
              <a:rPr lang="en-NZ" sz="1000" dirty="0"/>
              <a:t>A record of compliance training topics should be maintained by the agency, and this should include a record of those licensees who attended the specific training events.</a:t>
            </a:r>
          </a:p>
          <a:p>
            <a:endParaRPr lang="en-NZ" sz="1000" dirty="0"/>
          </a:p>
          <a:p>
            <a:r>
              <a:rPr lang="en-NZ" sz="1000" dirty="0"/>
              <a:t>Individual licensees also need to accept responsibility for their training needs, as directed by rule 5.2 of the Code of Conduct, which reads:</a:t>
            </a:r>
          </a:p>
          <a:p>
            <a:endParaRPr lang="en-NZ" sz="1000" dirty="0"/>
          </a:p>
          <a:p>
            <a:r>
              <a:rPr lang="en-NZ" sz="1000" dirty="0"/>
              <a:t>5.2	A licensee must have a sound knowledge of the Act, regulations, rules Issued by the Authority (including these rules), and other legislation relevant to real estate agency work. </a:t>
            </a:r>
            <a:r>
              <a:rPr lang="en-NZ" sz="1000" b="1" dirty="0"/>
              <a:t>PTO</a:t>
            </a:r>
          </a:p>
        </p:txBody>
      </p:sp>
      <p:sp>
        <p:nvSpPr>
          <p:cNvPr id="4" name="Slide Number Placeholder 3"/>
          <p:cNvSpPr>
            <a:spLocks noGrp="1"/>
          </p:cNvSpPr>
          <p:nvPr>
            <p:ph type="sldNum" sz="quarter" idx="10"/>
          </p:nvPr>
        </p:nvSpPr>
        <p:spPr/>
        <p:txBody>
          <a:bodyPr/>
          <a:lstStyle/>
          <a:p>
            <a:fld id="{AA8B3759-F212-430B-BC4D-C9D4DB808C8A}" type="slidenum">
              <a:rPr lang="en-NZ" smtClean="0"/>
              <a:pPr/>
              <a:t>24</a:t>
            </a:fld>
            <a:endParaRPr lang="en-NZ"/>
          </a:p>
        </p:txBody>
      </p:sp>
    </p:spTree>
    <p:extLst>
      <p:ext uri="{BB962C8B-B14F-4D97-AF65-F5344CB8AC3E}">
        <p14:creationId xmlns:p14="http://schemas.microsoft.com/office/powerpoint/2010/main" val="8270215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Comment on additional documents to the supervision template. One on one form and communication Log</a:t>
            </a:r>
          </a:p>
        </p:txBody>
      </p:sp>
      <p:sp>
        <p:nvSpPr>
          <p:cNvPr id="4" name="Slide Number Placeholder 3"/>
          <p:cNvSpPr>
            <a:spLocks noGrp="1"/>
          </p:cNvSpPr>
          <p:nvPr>
            <p:ph type="sldNum" sz="quarter" idx="10"/>
          </p:nvPr>
        </p:nvSpPr>
        <p:spPr/>
        <p:txBody>
          <a:bodyPr/>
          <a:lstStyle/>
          <a:p>
            <a:fld id="{AA8B3759-F212-430B-BC4D-C9D4DB808C8A}" type="slidenum">
              <a:rPr lang="en-NZ" smtClean="0"/>
              <a:pPr/>
              <a:t>25</a:t>
            </a:fld>
            <a:endParaRPr lang="en-NZ"/>
          </a:p>
        </p:txBody>
      </p:sp>
    </p:spTree>
    <p:extLst>
      <p:ext uri="{BB962C8B-B14F-4D97-AF65-F5344CB8AC3E}">
        <p14:creationId xmlns:p14="http://schemas.microsoft.com/office/powerpoint/2010/main" val="33552999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pPr defTabSz="931774">
              <a:defRPr/>
            </a:pPr>
            <a:r>
              <a:rPr lang="en-NZ" i="1" dirty="0"/>
              <a:t>To recap sections 5.1 – 5.4 of the Standard.</a:t>
            </a:r>
          </a:p>
          <a:p>
            <a:pPr defTabSz="931774">
              <a:defRPr/>
            </a:pPr>
            <a:endParaRPr lang="en-NZ" sz="1600" i="1" dirty="0"/>
          </a:p>
          <a:p>
            <a:pPr defTabSz="931774">
              <a:defRPr/>
            </a:pPr>
            <a:r>
              <a:rPr lang="en-NZ" sz="1600" dirty="0"/>
              <a:t>As we have noted previously, a newly licensed salesperson, who has less than six months’ real estate agency work experience, cannot prepare sale and purchase agreements or advise either clients or customers about their legal rights and obligations that are incidental to the preparing of those agreements. </a:t>
            </a:r>
          </a:p>
          <a:p>
            <a:pPr defTabSz="931774">
              <a:defRPr/>
            </a:pPr>
            <a:endParaRPr lang="en-NZ" sz="1600" dirty="0"/>
          </a:p>
          <a:p>
            <a:pPr defTabSz="931774">
              <a:defRPr/>
            </a:pPr>
            <a:r>
              <a:rPr lang="en-NZ" sz="1600" b="1" dirty="0">
                <a:solidFill>
                  <a:srgbClr val="FF0000"/>
                </a:solidFill>
              </a:rPr>
              <a:t>The supervisor carries ultimate responsibility for the compliance and quality of any sale and purchase agreement drafted by a salesperson under their supervision. </a:t>
            </a:r>
          </a:p>
          <a:p>
            <a:pPr defTabSz="931774">
              <a:defRPr/>
            </a:pPr>
            <a:endParaRPr lang="en-NZ" sz="1600" dirty="0"/>
          </a:p>
          <a:p>
            <a:r>
              <a:rPr lang="en-NZ" sz="1600" dirty="0"/>
              <a:t>Supervisors need to monitor the performance of salespersons in drafting agreements to ensure high standards are maintained. </a:t>
            </a:r>
          </a:p>
          <a:p>
            <a:endParaRPr lang="en-NZ" sz="1000" dirty="0"/>
          </a:p>
          <a:p>
            <a:r>
              <a:rPr lang="en-NZ" sz="1600" dirty="0"/>
              <a:t>Agreements should be well-written, with clauses that suit their intended purpose and are clear, unambiguous, and easily understood. </a:t>
            </a:r>
          </a:p>
          <a:p>
            <a:endParaRPr lang="en-NZ" sz="1600" dirty="0"/>
          </a:p>
          <a:p>
            <a:r>
              <a:rPr lang="en-NZ" sz="1600" b="1" dirty="0"/>
              <a:t>The supervisor should be alert to identifying potential problems rather than waiting for a salesperson to identify them.</a:t>
            </a:r>
          </a:p>
          <a:p>
            <a:endParaRPr lang="en-NZ" sz="1000" dirty="0"/>
          </a:p>
          <a:p>
            <a:r>
              <a:rPr lang="en-NZ" sz="1600" dirty="0"/>
              <a:t>Every sale and purchase agreement should be reviewed by the supervisor. The timing and degree of review required in each case is a judgement call for the supervisor to make. </a:t>
            </a:r>
          </a:p>
          <a:p>
            <a:endParaRPr lang="en-NZ" sz="1600" dirty="0"/>
          </a:p>
          <a:p>
            <a:r>
              <a:rPr lang="en-NZ" sz="1600" dirty="0"/>
              <a:t>This judgement call would also involve the following considerations:</a:t>
            </a:r>
          </a:p>
          <a:p>
            <a:endParaRPr lang="en-NZ" sz="1600" dirty="0"/>
          </a:p>
          <a:p>
            <a:pPr marL="349415" indent="-349415">
              <a:buFont typeface="Arial" panose="020B0604020202020204" pitchFamily="34" charset="0"/>
              <a:buChar char="•"/>
            </a:pPr>
            <a:r>
              <a:rPr lang="en-NZ" sz="1600" dirty="0"/>
              <a:t>Supervisors must be actively involved in agreements drafted by inexperienced salespersons or those not maintaining a consistently high standard of drafting.  This includes reviewing agreements before the parties sign them</a:t>
            </a:r>
          </a:p>
          <a:p>
            <a:pPr marL="349415" indent="-349415">
              <a:buFont typeface="Arial" panose="020B0604020202020204" pitchFamily="34" charset="0"/>
              <a:buChar char="•"/>
            </a:pPr>
            <a:endParaRPr lang="en-NZ" sz="1600" dirty="0"/>
          </a:p>
          <a:p>
            <a:pPr marL="349415" indent="-349415">
              <a:buFont typeface="Arial" panose="020B0604020202020204" pitchFamily="34" charset="0"/>
              <a:buChar char="•"/>
            </a:pPr>
            <a:r>
              <a:rPr lang="en-NZ" sz="1600" dirty="0"/>
              <a:t>As New Zealand’s population becomes more ethnically diverse, supervision should include an assessment of the competence of a salesperson to draft an agreement in English. If necessary, additional oversight and assistance should be provided, including translation</a:t>
            </a:r>
          </a:p>
          <a:p>
            <a:pPr marL="349415" indent="-349415">
              <a:buFont typeface="Arial" panose="020B0604020202020204" pitchFamily="34" charset="0"/>
              <a:buChar char="•"/>
            </a:pPr>
            <a:endParaRPr lang="en-NZ" sz="1600" dirty="0"/>
          </a:p>
          <a:p>
            <a:pPr marL="349415" indent="-349415">
              <a:buFont typeface="Arial" panose="020B0604020202020204" pitchFamily="34" charset="0"/>
              <a:buChar char="•"/>
            </a:pPr>
            <a:r>
              <a:rPr lang="en-NZ" sz="1600" dirty="0"/>
              <a:t>The information and documentation we will provide at the end of this session will assist with accurate record keeping </a:t>
            </a:r>
          </a:p>
          <a:p>
            <a:pPr marL="349415" indent="-349415">
              <a:buFont typeface="Arial" panose="020B0604020202020204" pitchFamily="34" charset="0"/>
              <a:buChar char="•"/>
            </a:pPr>
            <a:endParaRPr lang="en-NZ" sz="1600" dirty="0"/>
          </a:p>
          <a:p>
            <a:r>
              <a:rPr lang="en-NZ" sz="1600" dirty="0"/>
              <a:t>This slide –  please turn to page 28 in your workbook and read the scenario</a:t>
            </a:r>
          </a:p>
          <a:p>
            <a:endParaRPr lang="en-NZ" sz="1600" dirty="0"/>
          </a:p>
          <a:p>
            <a:r>
              <a:rPr lang="en-NZ" sz="1600" dirty="0"/>
              <a:t>After you have read the scenario in groups (or with your neighbour) please discuss and answer question 6 on page 31</a:t>
            </a:r>
          </a:p>
          <a:p>
            <a:endParaRPr lang="en-NZ" sz="1600" dirty="0"/>
          </a:p>
          <a:p>
            <a:r>
              <a:rPr lang="en-NZ" sz="1600" dirty="0"/>
              <a:t>Facilitator to review breach example on pages 28-30 with room.</a:t>
            </a:r>
          </a:p>
          <a:p>
            <a:endParaRPr lang="en-NZ" sz="1600" dirty="0"/>
          </a:p>
          <a:p>
            <a:r>
              <a:rPr lang="en-NZ" sz="1600" dirty="0"/>
              <a:t>Once complete then </a:t>
            </a:r>
            <a:r>
              <a:rPr lang="en-NZ" sz="1600" b="1" dirty="0"/>
              <a:t>click slide </a:t>
            </a:r>
            <a:r>
              <a:rPr lang="en-NZ" sz="1600" dirty="0"/>
              <a:t>to refer to answers with room</a:t>
            </a:r>
          </a:p>
          <a:p>
            <a:endParaRPr lang="en-NZ" sz="1400" dirty="0"/>
          </a:p>
          <a:p>
            <a:pPr defTabSz="931774">
              <a:defRPr/>
            </a:pPr>
            <a:endParaRPr lang="en-NZ" sz="1400" dirty="0"/>
          </a:p>
          <a:p>
            <a:pPr defTabSz="931774">
              <a:defRPr/>
            </a:pPr>
            <a:endParaRPr lang="en-NZ" sz="1400" dirty="0"/>
          </a:p>
          <a:p>
            <a:pPr defTabSz="931774">
              <a:defRPr/>
            </a:pPr>
            <a:endParaRPr lang="en-NZ" sz="1400" dirty="0"/>
          </a:p>
          <a:p>
            <a:endParaRPr lang="en-NZ" dirty="0"/>
          </a:p>
        </p:txBody>
      </p:sp>
      <p:sp>
        <p:nvSpPr>
          <p:cNvPr id="4" name="Slide Number Placeholder 3"/>
          <p:cNvSpPr>
            <a:spLocks noGrp="1"/>
          </p:cNvSpPr>
          <p:nvPr>
            <p:ph type="sldNum" sz="quarter" idx="10"/>
          </p:nvPr>
        </p:nvSpPr>
        <p:spPr/>
        <p:txBody>
          <a:bodyPr/>
          <a:lstStyle/>
          <a:p>
            <a:fld id="{AA8B3759-F212-430B-BC4D-C9D4DB808C8A}" type="slidenum">
              <a:rPr lang="en-NZ" smtClean="0"/>
              <a:pPr/>
              <a:t>26</a:t>
            </a:fld>
            <a:endParaRPr lang="en-NZ"/>
          </a:p>
        </p:txBody>
      </p:sp>
    </p:spTree>
    <p:extLst>
      <p:ext uri="{BB962C8B-B14F-4D97-AF65-F5344CB8AC3E}">
        <p14:creationId xmlns:p14="http://schemas.microsoft.com/office/powerpoint/2010/main" val="29936883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NZ" dirty="0"/>
              <a:t>Supervisors must take extra care when supervising new and inexperienced salespersons.</a:t>
            </a:r>
          </a:p>
          <a:p>
            <a:endParaRPr lang="en-NZ" b="1" dirty="0"/>
          </a:p>
          <a:p>
            <a:r>
              <a:rPr lang="en-NZ" b="1" dirty="0"/>
              <a:t>Note: </a:t>
            </a:r>
            <a:r>
              <a:rPr lang="en-NZ" dirty="0"/>
              <a:t>‘New salesperson’ means a salesperson with less than 6 months’ real estate agency experience</a:t>
            </a:r>
          </a:p>
          <a:p>
            <a:r>
              <a:rPr lang="en-NZ" dirty="0"/>
              <a:t>‘Inexperienced salesperson’ means any salesperson (other than a new salesperson) with limited experience is real estate agency work, or aspects of certain real estate agency work</a:t>
            </a:r>
          </a:p>
          <a:p>
            <a:endParaRPr lang="en-NZ" dirty="0"/>
          </a:p>
          <a:p>
            <a:pPr marL="349415" indent="-349415">
              <a:buFont typeface="Arial" panose="020B0604020202020204" pitchFamily="34" charset="0"/>
              <a:buChar char="•"/>
            </a:pPr>
            <a:r>
              <a:rPr lang="en-NZ" dirty="0"/>
              <a:t>When any party expresses an interest in making a formal offer, the licensee must immediately refer the matter to their supervising agent or branch manager. </a:t>
            </a:r>
          </a:p>
          <a:p>
            <a:pPr marL="349415" indent="-349415">
              <a:buFont typeface="Arial" panose="020B0604020202020204" pitchFamily="34" charset="0"/>
              <a:buChar char="•"/>
            </a:pPr>
            <a:endParaRPr lang="en-NZ" sz="800" dirty="0"/>
          </a:p>
          <a:p>
            <a:pPr marL="349415" indent="-349415">
              <a:buFont typeface="Arial" panose="020B0604020202020204" pitchFamily="34" charset="0"/>
              <a:buChar char="•"/>
            </a:pPr>
            <a:r>
              <a:rPr lang="en-NZ" dirty="0"/>
              <a:t>During the initial 6-month period, however, a new licensee may carry out all other duties, such as appraisals, listings and the marketing of properties. </a:t>
            </a:r>
          </a:p>
          <a:p>
            <a:pPr marL="349415" indent="-349415">
              <a:buFont typeface="Arial" panose="020B0604020202020204" pitchFamily="34" charset="0"/>
              <a:buChar char="•"/>
            </a:pPr>
            <a:r>
              <a:rPr lang="en-NZ" dirty="0"/>
              <a:t>Best practice suggests that during this six-month period the new licensee should be exposed as much as possible to examples of the work involved in drafting, negotiating and concluding sale and purchase agreements</a:t>
            </a:r>
          </a:p>
          <a:p>
            <a:pPr marL="349415" indent="-349415" defTabSz="931774">
              <a:buFont typeface="Arial" panose="020B0604020202020204" pitchFamily="34" charset="0"/>
              <a:buChar char="•"/>
              <a:defRPr/>
            </a:pPr>
            <a:r>
              <a:rPr lang="en-NZ" dirty="0"/>
              <a:t>Having new salespersons observe contractual discussions conducted by the supervisor or other salespersons is an important part of new salespersons’ training to develop their experience. When they have completed the ‘probationary’ period, they will be in a better position to carry out the activities of a fully licensed salesperson.</a:t>
            </a:r>
          </a:p>
          <a:p>
            <a:pPr marL="349415" indent="-349415" defTabSz="931774">
              <a:buFont typeface="Arial" panose="020B0604020202020204" pitchFamily="34" charset="0"/>
              <a:buChar char="•"/>
              <a:defRPr/>
            </a:pPr>
            <a:r>
              <a:rPr lang="en-NZ" dirty="0"/>
              <a:t>Even after the 6-month restriction period on new salespersons is no longer applicable, supervisors should take care to ensure that all agreements prepared by inexperienced salespersons are subject to appropriate review.</a:t>
            </a:r>
          </a:p>
          <a:p>
            <a:pPr marL="349415" indent="-349415" defTabSz="931774">
              <a:buFont typeface="Arial" panose="020B0604020202020204" pitchFamily="34" charset="0"/>
              <a:buChar char="•"/>
              <a:defRPr/>
            </a:pPr>
            <a:endParaRPr lang="en-NZ" dirty="0"/>
          </a:p>
          <a:p>
            <a:pPr marL="349415" indent="-349415">
              <a:buFont typeface="Arial" panose="020B0604020202020204" pitchFamily="34" charset="0"/>
              <a:buChar char="•"/>
            </a:pPr>
            <a:endParaRPr lang="en-NZ" dirty="0"/>
          </a:p>
          <a:p>
            <a:endParaRPr lang="en-NZ" dirty="0"/>
          </a:p>
        </p:txBody>
      </p:sp>
      <p:sp>
        <p:nvSpPr>
          <p:cNvPr id="4" name="Slide Number Placeholder 3"/>
          <p:cNvSpPr>
            <a:spLocks noGrp="1"/>
          </p:cNvSpPr>
          <p:nvPr>
            <p:ph type="sldNum" sz="quarter" idx="10"/>
          </p:nvPr>
        </p:nvSpPr>
        <p:spPr/>
        <p:txBody>
          <a:bodyPr/>
          <a:lstStyle/>
          <a:p>
            <a:fld id="{AA8B3759-F212-430B-BC4D-C9D4DB808C8A}" type="slidenum">
              <a:rPr lang="en-NZ" smtClean="0"/>
              <a:pPr/>
              <a:t>27</a:t>
            </a:fld>
            <a:endParaRPr lang="en-NZ"/>
          </a:p>
        </p:txBody>
      </p:sp>
    </p:spTree>
    <p:extLst>
      <p:ext uri="{BB962C8B-B14F-4D97-AF65-F5344CB8AC3E}">
        <p14:creationId xmlns:p14="http://schemas.microsoft.com/office/powerpoint/2010/main" val="6995273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9415" indent="-349415">
              <a:buFont typeface="Arial" panose="020B0604020202020204" pitchFamily="34" charset="0"/>
              <a:buChar char="•"/>
            </a:pPr>
            <a:r>
              <a:rPr lang="en-NZ" dirty="0"/>
              <a:t>Engage with the salesperson before they run open homes to ensure they are knowledgeable about the property and have information on hand to assist customers</a:t>
            </a:r>
          </a:p>
          <a:p>
            <a:pPr marL="349415" indent="-349415">
              <a:buFont typeface="Arial" panose="020B0604020202020204" pitchFamily="34" charset="0"/>
              <a:buChar char="•"/>
            </a:pPr>
            <a:r>
              <a:rPr lang="en-NZ" dirty="0"/>
              <a:t>- Health &amp; </a:t>
            </a:r>
            <a:r>
              <a:rPr lang="en-NZ" dirty="0" err="1"/>
              <a:t>Saftery</a:t>
            </a:r>
            <a:r>
              <a:rPr lang="en-NZ" dirty="0"/>
              <a:t>, Email Marketing Permission, S &amp; P Specialist clauses etc</a:t>
            </a:r>
          </a:p>
          <a:p>
            <a:pPr marL="349415" indent="-349415">
              <a:buFont typeface="Arial" panose="020B0604020202020204" pitchFamily="34" charset="0"/>
              <a:buChar char="•"/>
            </a:pPr>
            <a:r>
              <a:rPr lang="en-NZ" dirty="0"/>
              <a:t>Periodically attend the salesperson’s open homes to observe their performance.</a:t>
            </a:r>
          </a:p>
          <a:p>
            <a:endParaRPr lang="en-NZ" dirty="0"/>
          </a:p>
        </p:txBody>
      </p:sp>
      <p:sp>
        <p:nvSpPr>
          <p:cNvPr id="4" name="Slide Number Placeholder 3"/>
          <p:cNvSpPr>
            <a:spLocks noGrp="1"/>
          </p:cNvSpPr>
          <p:nvPr>
            <p:ph type="sldNum" sz="quarter" idx="10"/>
          </p:nvPr>
        </p:nvSpPr>
        <p:spPr/>
        <p:txBody>
          <a:bodyPr/>
          <a:lstStyle/>
          <a:p>
            <a:fld id="{AA8B3759-F212-430B-BC4D-C9D4DB808C8A}" type="slidenum">
              <a:rPr lang="en-NZ" smtClean="0"/>
              <a:pPr/>
              <a:t>28</a:t>
            </a:fld>
            <a:endParaRPr lang="en-NZ"/>
          </a:p>
        </p:txBody>
      </p:sp>
    </p:spTree>
    <p:extLst>
      <p:ext uri="{BB962C8B-B14F-4D97-AF65-F5344CB8AC3E}">
        <p14:creationId xmlns:p14="http://schemas.microsoft.com/office/powerpoint/2010/main" val="19706862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dirty="0"/>
              <a:t>Ask the licensee to bring examples of communications to the one on one meeting. </a:t>
            </a:r>
          </a:p>
          <a:p>
            <a:endParaRPr lang="en-NZ" sz="1200" dirty="0"/>
          </a:p>
          <a:p>
            <a:r>
              <a:rPr lang="en-NZ" sz="1200" dirty="0"/>
              <a:t>This slide –  please turn to page 34 in your workbook and read the scenario</a:t>
            </a:r>
          </a:p>
          <a:p>
            <a:endParaRPr lang="en-NZ" sz="1200" dirty="0"/>
          </a:p>
          <a:p>
            <a:r>
              <a:rPr lang="en-NZ" sz="1200" dirty="0"/>
              <a:t>After you have read the scenario in groups (or with your neighbour) please discuss and answer question 7 on page 35</a:t>
            </a:r>
          </a:p>
          <a:p>
            <a:endParaRPr lang="en-NZ" sz="1200" dirty="0"/>
          </a:p>
          <a:p>
            <a:r>
              <a:rPr lang="en-NZ" sz="1200" dirty="0"/>
              <a:t>Facilitator to review breach example on pages 34-35 with room.</a:t>
            </a:r>
          </a:p>
          <a:p>
            <a:endParaRPr lang="en-NZ" sz="1200" dirty="0"/>
          </a:p>
          <a:p>
            <a:r>
              <a:rPr lang="en-NZ" sz="1200" dirty="0"/>
              <a:t>Once complete then </a:t>
            </a:r>
            <a:r>
              <a:rPr lang="en-NZ" sz="1200" b="1" dirty="0"/>
              <a:t>click slide </a:t>
            </a:r>
            <a:r>
              <a:rPr lang="en-NZ" sz="1200" dirty="0"/>
              <a:t>to refer to answers with room</a:t>
            </a:r>
          </a:p>
          <a:p>
            <a:endParaRPr lang="en-NZ" dirty="0"/>
          </a:p>
        </p:txBody>
      </p:sp>
      <p:sp>
        <p:nvSpPr>
          <p:cNvPr id="4" name="Slide Number Placeholder 3"/>
          <p:cNvSpPr>
            <a:spLocks noGrp="1"/>
          </p:cNvSpPr>
          <p:nvPr>
            <p:ph type="sldNum" sz="quarter" idx="10"/>
          </p:nvPr>
        </p:nvSpPr>
        <p:spPr/>
        <p:txBody>
          <a:bodyPr/>
          <a:lstStyle/>
          <a:p>
            <a:fld id="{AA8B3759-F212-430B-BC4D-C9D4DB808C8A}" type="slidenum">
              <a:rPr lang="en-NZ" smtClean="0"/>
              <a:pPr/>
              <a:t>29</a:t>
            </a:fld>
            <a:endParaRPr lang="en-NZ"/>
          </a:p>
        </p:txBody>
      </p:sp>
    </p:spTree>
    <p:extLst>
      <p:ext uri="{BB962C8B-B14F-4D97-AF65-F5344CB8AC3E}">
        <p14:creationId xmlns:p14="http://schemas.microsoft.com/office/powerpoint/2010/main" val="1752779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AA8B3759-F212-430B-BC4D-C9D4DB808C8A}" type="slidenum">
              <a:rPr lang="en-NZ" smtClean="0"/>
              <a:pPr/>
              <a:t>3</a:t>
            </a:fld>
            <a:endParaRPr lang="en-NZ"/>
          </a:p>
        </p:txBody>
      </p:sp>
    </p:spTree>
    <p:extLst>
      <p:ext uri="{BB962C8B-B14F-4D97-AF65-F5344CB8AC3E}">
        <p14:creationId xmlns:p14="http://schemas.microsoft.com/office/powerpoint/2010/main" val="26999756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AA8B3759-F212-430B-BC4D-C9D4DB808C8A}" type="slidenum">
              <a:rPr lang="en-NZ" smtClean="0"/>
              <a:pPr/>
              <a:t>30</a:t>
            </a:fld>
            <a:endParaRPr lang="en-NZ"/>
          </a:p>
        </p:txBody>
      </p:sp>
    </p:spTree>
    <p:extLst>
      <p:ext uri="{BB962C8B-B14F-4D97-AF65-F5344CB8AC3E}">
        <p14:creationId xmlns:p14="http://schemas.microsoft.com/office/powerpoint/2010/main" val="12323379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AA8B3759-F212-430B-BC4D-C9D4DB808C8A}" type="slidenum">
              <a:rPr lang="en-NZ" smtClean="0"/>
              <a:pPr/>
              <a:t>31</a:t>
            </a:fld>
            <a:endParaRPr lang="en-NZ"/>
          </a:p>
        </p:txBody>
      </p:sp>
    </p:spTree>
    <p:extLst>
      <p:ext uri="{BB962C8B-B14F-4D97-AF65-F5344CB8AC3E}">
        <p14:creationId xmlns:p14="http://schemas.microsoft.com/office/powerpoint/2010/main" val="20364045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REAA Benchmark</a:t>
            </a:r>
          </a:p>
          <a:p>
            <a:endParaRPr lang="en-NZ" dirty="0"/>
          </a:p>
          <a:p>
            <a:r>
              <a:rPr lang="en-NZ" dirty="0"/>
              <a:t>More regular communication would be looked at more closely in the event of a Complaint.</a:t>
            </a:r>
          </a:p>
        </p:txBody>
      </p:sp>
      <p:sp>
        <p:nvSpPr>
          <p:cNvPr id="4" name="Slide Number Placeholder 3"/>
          <p:cNvSpPr>
            <a:spLocks noGrp="1"/>
          </p:cNvSpPr>
          <p:nvPr>
            <p:ph type="sldNum" sz="quarter" idx="10"/>
          </p:nvPr>
        </p:nvSpPr>
        <p:spPr/>
        <p:txBody>
          <a:bodyPr/>
          <a:lstStyle/>
          <a:p>
            <a:fld id="{AA8B3759-F212-430B-BC4D-C9D4DB808C8A}" type="slidenum">
              <a:rPr lang="en-NZ" smtClean="0"/>
              <a:pPr/>
              <a:t>32</a:t>
            </a:fld>
            <a:endParaRPr lang="en-NZ"/>
          </a:p>
        </p:txBody>
      </p:sp>
    </p:spTree>
    <p:extLst>
      <p:ext uri="{BB962C8B-B14F-4D97-AF65-F5344CB8AC3E}">
        <p14:creationId xmlns:p14="http://schemas.microsoft.com/office/powerpoint/2010/main" val="15228822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AA8B3759-F212-430B-BC4D-C9D4DB808C8A}" type="slidenum">
              <a:rPr lang="en-NZ" smtClean="0"/>
              <a:pPr/>
              <a:t>33</a:t>
            </a:fld>
            <a:endParaRPr lang="en-NZ"/>
          </a:p>
        </p:txBody>
      </p:sp>
    </p:spTree>
    <p:extLst>
      <p:ext uri="{BB962C8B-B14F-4D97-AF65-F5344CB8AC3E}">
        <p14:creationId xmlns:p14="http://schemas.microsoft.com/office/powerpoint/2010/main" val="19887556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b="1" i="0" dirty="0"/>
              <a:t>For those in remote supervision situations. Suggestion to periodically record supervision meeting or one-on-one</a:t>
            </a:r>
          </a:p>
          <a:p>
            <a:endParaRPr lang="en-NZ" i="1" dirty="0"/>
          </a:p>
          <a:p>
            <a:r>
              <a:rPr lang="en-NZ" sz="1200" dirty="0"/>
              <a:t>This slide –  please turn to page 37 in your workbook and read the scenario</a:t>
            </a:r>
          </a:p>
          <a:p>
            <a:endParaRPr lang="en-NZ" sz="1200" dirty="0"/>
          </a:p>
          <a:p>
            <a:r>
              <a:rPr lang="en-NZ" sz="1200" dirty="0"/>
              <a:t>After you have read the scenario in groups (or with your neighbour) please discuss and answer question 8 and 9  on page 38</a:t>
            </a:r>
          </a:p>
          <a:p>
            <a:endParaRPr lang="en-NZ" sz="1200" dirty="0"/>
          </a:p>
          <a:p>
            <a:r>
              <a:rPr lang="en-NZ" sz="1200" dirty="0"/>
              <a:t>Facilitator to review breach example on pages 37-38 with room.</a:t>
            </a:r>
          </a:p>
          <a:p>
            <a:endParaRPr lang="en-NZ" i="1" dirty="0"/>
          </a:p>
        </p:txBody>
      </p:sp>
      <p:sp>
        <p:nvSpPr>
          <p:cNvPr id="4" name="Slide Number Placeholder 3"/>
          <p:cNvSpPr>
            <a:spLocks noGrp="1"/>
          </p:cNvSpPr>
          <p:nvPr>
            <p:ph type="sldNum" sz="quarter" idx="10"/>
          </p:nvPr>
        </p:nvSpPr>
        <p:spPr/>
        <p:txBody>
          <a:bodyPr/>
          <a:lstStyle/>
          <a:p>
            <a:fld id="{AA8B3759-F212-430B-BC4D-C9D4DB808C8A}" type="slidenum">
              <a:rPr lang="en-NZ" smtClean="0"/>
              <a:pPr/>
              <a:t>34</a:t>
            </a:fld>
            <a:endParaRPr lang="en-NZ"/>
          </a:p>
        </p:txBody>
      </p:sp>
    </p:spTree>
    <p:extLst>
      <p:ext uri="{BB962C8B-B14F-4D97-AF65-F5344CB8AC3E}">
        <p14:creationId xmlns:p14="http://schemas.microsoft.com/office/powerpoint/2010/main" val="24004987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AA8B3759-F212-430B-BC4D-C9D4DB808C8A}" type="slidenum">
              <a:rPr lang="en-NZ" smtClean="0"/>
              <a:pPr/>
              <a:t>35</a:t>
            </a:fld>
            <a:endParaRPr lang="en-NZ"/>
          </a:p>
        </p:txBody>
      </p:sp>
    </p:spTree>
    <p:extLst>
      <p:ext uri="{BB962C8B-B14F-4D97-AF65-F5344CB8AC3E}">
        <p14:creationId xmlns:p14="http://schemas.microsoft.com/office/powerpoint/2010/main" val="36935136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AA8B3759-F212-430B-BC4D-C9D4DB808C8A}" type="slidenum">
              <a:rPr lang="en-NZ" smtClean="0"/>
              <a:pPr/>
              <a:t>36</a:t>
            </a:fld>
            <a:endParaRPr lang="en-NZ"/>
          </a:p>
        </p:txBody>
      </p:sp>
    </p:spTree>
    <p:extLst>
      <p:ext uri="{BB962C8B-B14F-4D97-AF65-F5344CB8AC3E}">
        <p14:creationId xmlns:p14="http://schemas.microsoft.com/office/powerpoint/2010/main" val="802079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AA8B3759-F212-430B-BC4D-C9D4DB808C8A}" type="slidenum">
              <a:rPr lang="en-NZ" smtClean="0"/>
              <a:pPr/>
              <a:t>4</a:t>
            </a:fld>
            <a:endParaRPr lang="en-NZ"/>
          </a:p>
        </p:txBody>
      </p:sp>
    </p:spTree>
    <p:extLst>
      <p:ext uri="{BB962C8B-B14F-4D97-AF65-F5344CB8AC3E}">
        <p14:creationId xmlns:p14="http://schemas.microsoft.com/office/powerpoint/2010/main" val="3273020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NZ" b="1" dirty="0"/>
              <a:t>Speak at start of slide: </a:t>
            </a:r>
            <a:r>
              <a:rPr lang="en-NZ" dirty="0"/>
              <a:t>Prior to the Real Estate Agents Act 2008, supervision, known then as ‘effective control’, was subject to a ‘premises based’ model involving a principal office and branches. The requirement was for a branch manager to be appointed to control each individual branch.</a:t>
            </a:r>
          </a:p>
          <a:p>
            <a:pPr defTabSz="931774">
              <a:defRPr/>
            </a:pPr>
            <a:endParaRPr lang="en-NZ" dirty="0"/>
          </a:p>
          <a:p>
            <a:pPr defTabSz="931774">
              <a:defRPr/>
            </a:pPr>
            <a:r>
              <a:rPr lang="en-NZ" dirty="0"/>
              <a:t>Supervision requirements under the Real Estate Agents Act 2008 are subject to a ‘person-based’ model. The Act provides for a wide range of business models and it is possible for licensees to work from a different physical address than the nearest branch or head office of the agency.</a:t>
            </a:r>
          </a:p>
          <a:p>
            <a:pPr defTabSz="931774">
              <a:defRPr/>
            </a:pPr>
            <a:endParaRPr lang="en-NZ" dirty="0"/>
          </a:p>
          <a:p>
            <a:endParaRPr lang="en-NZ" dirty="0"/>
          </a:p>
        </p:txBody>
      </p:sp>
      <p:sp>
        <p:nvSpPr>
          <p:cNvPr id="4" name="Slide Number Placeholder 3"/>
          <p:cNvSpPr>
            <a:spLocks noGrp="1"/>
          </p:cNvSpPr>
          <p:nvPr>
            <p:ph type="sldNum" sz="quarter" idx="10"/>
          </p:nvPr>
        </p:nvSpPr>
        <p:spPr/>
        <p:txBody>
          <a:bodyPr/>
          <a:lstStyle/>
          <a:p>
            <a:fld id="{AA8B3759-F212-430B-BC4D-C9D4DB808C8A}" type="slidenum">
              <a:rPr lang="en-NZ" smtClean="0"/>
              <a:pPr/>
              <a:t>5</a:t>
            </a:fld>
            <a:endParaRPr lang="en-NZ"/>
          </a:p>
        </p:txBody>
      </p:sp>
    </p:spTree>
    <p:extLst>
      <p:ext uri="{BB962C8B-B14F-4D97-AF65-F5344CB8AC3E}">
        <p14:creationId xmlns:p14="http://schemas.microsoft.com/office/powerpoint/2010/main" val="3328083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NZ" b="1" dirty="0"/>
              <a:t>Comment at beginning of slide: </a:t>
            </a:r>
            <a:r>
              <a:rPr lang="en-NZ" dirty="0"/>
              <a:t>Section 50(1) of the Act provides that a salesperson must be ‘</a:t>
            </a:r>
            <a:r>
              <a:rPr lang="en-NZ" i="1" dirty="0"/>
              <a:t>properly supervised and managed</a:t>
            </a:r>
            <a:r>
              <a:rPr lang="en-NZ" dirty="0"/>
              <a:t>’ by </a:t>
            </a:r>
            <a:r>
              <a:rPr lang="en-NZ" i="1" dirty="0"/>
              <a:t>an agent or branch manager</a:t>
            </a:r>
            <a:r>
              <a:rPr lang="en-NZ" dirty="0"/>
              <a:t> (‘the supervisor’) when carrying out agency work.</a:t>
            </a:r>
          </a:p>
          <a:p>
            <a:endParaRPr lang="en-NZ" dirty="0"/>
          </a:p>
          <a:p>
            <a:r>
              <a:rPr lang="en-NZ" dirty="0"/>
              <a:t>Now a clear delineation between the role of a branch manager and a sales manager. A sales Manager can only be a line manager until they hold a Branch Manager’s certificate.</a:t>
            </a:r>
          </a:p>
        </p:txBody>
      </p:sp>
      <p:sp>
        <p:nvSpPr>
          <p:cNvPr id="4" name="Slide Number Placeholder 3"/>
          <p:cNvSpPr>
            <a:spLocks noGrp="1"/>
          </p:cNvSpPr>
          <p:nvPr>
            <p:ph type="sldNum" sz="quarter" idx="10"/>
          </p:nvPr>
        </p:nvSpPr>
        <p:spPr/>
        <p:txBody>
          <a:bodyPr/>
          <a:lstStyle/>
          <a:p>
            <a:fld id="{AA8B3759-F212-430B-BC4D-C9D4DB808C8A}" type="slidenum">
              <a:rPr lang="en-NZ" smtClean="0"/>
              <a:pPr/>
              <a:t>6</a:t>
            </a:fld>
            <a:endParaRPr lang="en-NZ"/>
          </a:p>
        </p:txBody>
      </p:sp>
    </p:spTree>
    <p:extLst>
      <p:ext uri="{BB962C8B-B14F-4D97-AF65-F5344CB8AC3E}">
        <p14:creationId xmlns:p14="http://schemas.microsoft.com/office/powerpoint/2010/main" val="268264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AA8B3759-F212-430B-BC4D-C9D4DB808C8A}" type="slidenum">
              <a:rPr lang="en-NZ" smtClean="0"/>
              <a:pPr/>
              <a:t>7</a:t>
            </a:fld>
            <a:endParaRPr lang="en-NZ"/>
          </a:p>
        </p:txBody>
      </p:sp>
    </p:spTree>
    <p:extLst>
      <p:ext uri="{BB962C8B-B14F-4D97-AF65-F5344CB8AC3E}">
        <p14:creationId xmlns:p14="http://schemas.microsoft.com/office/powerpoint/2010/main" val="3429704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AA8B3759-F212-430B-BC4D-C9D4DB808C8A}" type="slidenum">
              <a:rPr lang="en-NZ" smtClean="0"/>
              <a:pPr/>
              <a:t>8</a:t>
            </a:fld>
            <a:endParaRPr lang="en-NZ"/>
          </a:p>
        </p:txBody>
      </p:sp>
    </p:spTree>
    <p:extLst>
      <p:ext uri="{BB962C8B-B14F-4D97-AF65-F5344CB8AC3E}">
        <p14:creationId xmlns:p14="http://schemas.microsoft.com/office/powerpoint/2010/main" val="288264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AA8B3759-F212-430B-BC4D-C9D4DB808C8A}" type="slidenum">
              <a:rPr lang="en-NZ" smtClean="0"/>
              <a:pPr/>
              <a:t>9</a:t>
            </a:fld>
            <a:endParaRPr lang="en-NZ"/>
          </a:p>
        </p:txBody>
      </p:sp>
    </p:spTree>
    <p:extLst>
      <p:ext uri="{BB962C8B-B14F-4D97-AF65-F5344CB8AC3E}">
        <p14:creationId xmlns:p14="http://schemas.microsoft.com/office/powerpoint/2010/main" val="4011602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opic 1 - quiz">
    <p:spTree>
      <p:nvGrpSpPr>
        <p:cNvPr id="1" name=""/>
        <p:cNvGrpSpPr/>
        <p:nvPr/>
      </p:nvGrpSpPr>
      <p:grpSpPr>
        <a:xfrm>
          <a:off x="0" y="0"/>
          <a:ext cx="0" cy="0"/>
          <a:chOff x="0" y="0"/>
          <a:chExt cx="0" cy="0"/>
        </a:xfrm>
      </p:grpSpPr>
      <p:pic>
        <p:nvPicPr>
          <p:cNvPr id="5" name="Content Placeholder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15" name="TextBox 14"/>
          <p:cNvSpPr txBox="1"/>
          <p:nvPr userDrawn="1"/>
        </p:nvSpPr>
        <p:spPr>
          <a:xfrm>
            <a:off x="7596336" y="44624"/>
            <a:ext cx="1512168" cy="830997"/>
          </a:xfrm>
          <a:prstGeom prst="rect">
            <a:avLst/>
          </a:prstGeom>
          <a:noFill/>
        </p:spPr>
        <p:txBody>
          <a:bodyPr wrap="square" rtlCol="0">
            <a:spAutoFit/>
          </a:bodyPr>
          <a:lstStyle/>
          <a:p>
            <a:pPr algn="ctr"/>
            <a:r>
              <a:rPr lang="en-NZ" sz="2800" dirty="0">
                <a:solidFill>
                  <a:schemeClr val="tx1">
                    <a:lumMod val="50000"/>
                    <a:lumOff val="50000"/>
                  </a:schemeClr>
                </a:solidFill>
              </a:rPr>
              <a:t>TOPIC:</a:t>
            </a:r>
            <a:r>
              <a:rPr lang="en-NZ" sz="2800" baseline="0" dirty="0">
                <a:solidFill>
                  <a:schemeClr val="tx1">
                    <a:lumMod val="50000"/>
                    <a:lumOff val="50000"/>
                  </a:schemeClr>
                </a:solidFill>
              </a:rPr>
              <a:t> </a:t>
            </a:r>
          </a:p>
          <a:p>
            <a:pPr algn="ctr"/>
            <a:r>
              <a:rPr lang="en-NZ" sz="2000" baseline="0" dirty="0">
                <a:solidFill>
                  <a:schemeClr val="tx1">
                    <a:lumMod val="50000"/>
                    <a:lumOff val="50000"/>
                  </a:schemeClr>
                </a:solidFill>
              </a:rPr>
              <a:t>Supervision</a:t>
            </a:r>
            <a:endParaRPr lang="en-NZ" sz="2000" dirty="0">
              <a:solidFill>
                <a:schemeClr val="tx1">
                  <a:lumMod val="50000"/>
                  <a:lumOff val="50000"/>
                </a:schemeClr>
              </a:solidFill>
            </a:endParaRPr>
          </a:p>
        </p:txBody>
      </p:sp>
      <p:sp>
        <p:nvSpPr>
          <p:cNvPr id="16" name="Text Placeholder 8"/>
          <p:cNvSpPr>
            <a:spLocks noGrp="1"/>
          </p:cNvSpPr>
          <p:nvPr>
            <p:ph type="body" sz="quarter" idx="13" hasCustomPrompt="1"/>
          </p:nvPr>
        </p:nvSpPr>
        <p:spPr>
          <a:xfrm>
            <a:off x="1979613" y="44624"/>
            <a:ext cx="5616575" cy="1052513"/>
          </a:xfrm>
          <a:prstGeom prst="roundRect">
            <a:avLst/>
          </a:prstGeom>
          <a:ln>
            <a:solidFill>
              <a:schemeClr val="tx2">
                <a:lumMod val="20000"/>
                <a:lumOff val="80000"/>
              </a:schemeClr>
            </a:solidFill>
          </a:ln>
        </p:spPr>
        <p:txBody>
          <a:bodyPr anchor="ctr" anchorCtr="0">
            <a:normAutofit/>
          </a:bodyPr>
          <a:lstStyle>
            <a:lvl1pPr algn="ctr">
              <a:buNone/>
              <a:defRPr sz="2800"/>
            </a:lvl1pPr>
          </a:lstStyle>
          <a:p>
            <a:pPr lvl="0"/>
            <a:r>
              <a:rPr lang="en-NZ" dirty="0"/>
              <a:t>Quiz answer(s)</a:t>
            </a:r>
          </a:p>
        </p:txBody>
      </p:sp>
      <p:sp>
        <p:nvSpPr>
          <p:cNvPr id="19" name="Text Placeholder 18"/>
          <p:cNvSpPr>
            <a:spLocks noGrp="1"/>
          </p:cNvSpPr>
          <p:nvPr>
            <p:ph type="body" sz="quarter" idx="14"/>
          </p:nvPr>
        </p:nvSpPr>
        <p:spPr>
          <a:xfrm>
            <a:off x="1727994" y="1700808"/>
            <a:ext cx="5688012" cy="2376488"/>
          </a:xfrm>
          <a:prstGeom prst="roundRect">
            <a:avLst>
              <a:gd name="adj" fmla="val 10533"/>
            </a:avLst>
          </a:prstGeom>
          <a:solidFill>
            <a:schemeClr val="accent1">
              <a:lumMod val="40000"/>
              <a:lumOff val="60000"/>
            </a:schemeClr>
          </a:solidFill>
          <a:ln>
            <a:solidFill>
              <a:schemeClr val="tx2">
                <a:lumMod val="75000"/>
              </a:schemeClr>
            </a:solidFill>
          </a:ln>
        </p:spPr>
        <p:style>
          <a:lnRef idx="2">
            <a:schemeClr val="accent2"/>
          </a:lnRef>
          <a:fillRef idx="1">
            <a:schemeClr val="lt1"/>
          </a:fillRef>
          <a:effectRef idx="0">
            <a:schemeClr val="accent2"/>
          </a:effectRef>
          <a:fontRef idx="none"/>
        </p:style>
        <p:txBody>
          <a:bodyPr>
            <a:normAutofit/>
          </a:bodyPr>
          <a:lstStyle>
            <a:lvl1pPr>
              <a:buNone/>
              <a:defRPr sz="2800"/>
            </a:lvl1pPr>
          </a:lstStyle>
          <a:p>
            <a:pPr lvl="0"/>
            <a:endParaRPr lang="en-NZ" dirty="0"/>
          </a:p>
        </p:txBody>
      </p:sp>
      <p:sp>
        <p:nvSpPr>
          <p:cNvPr id="20" name="TextBox 19"/>
          <p:cNvSpPr txBox="1"/>
          <p:nvPr userDrawn="1"/>
        </p:nvSpPr>
        <p:spPr>
          <a:xfrm>
            <a:off x="7524328" y="1122997"/>
            <a:ext cx="2160240" cy="3170099"/>
          </a:xfrm>
          <a:prstGeom prst="rect">
            <a:avLst/>
          </a:prstGeom>
          <a:noFill/>
        </p:spPr>
        <p:txBody>
          <a:bodyPr wrap="square" rtlCol="0">
            <a:spAutoFit/>
          </a:bodyPr>
          <a:lstStyle/>
          <a:p>
            <a:r>
              <a:rPr lang="en-NZ" sz="20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
        <p:nvSpPr>
          <p:cNvPr id="21" name="TextBox 20"/>
          <p:cNvSpPr txBox="1"/>
          <p:nvPr userDrawn="1"/>
        </p:nvSpPr>
        <p:spPr>
          <a:xfrm>
            <a:off x="8063880" y="1916832"/>
            <a:ext cx="2160240" cy="1938992"/>
          </a:xfrm>
          <a:prstGeom prst="rect">
            <a:avLst/>
          </a:prstGeom>
          <a:noFill/>
        </p:spPr>
        <p:txBody>
          <a:bodyPr wrap="square" rtlCol="0">
            <a:spAutoFit/>
          </a:bodyPr>
          <a:lstStyle/>
          <a:p>
            <a:r>
              <a:rPr lang="en-NZ" sz="12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
        <p:nvSpPr>
          <p:cNvPr id="22" name="TextBox 21"/>
          <p:cNvSpPr txBox="1"/>
          <p:nvPr userDrawn="1"/>
        </p:nvSpPr>
        <p:spPr>
          <a:xfrm>
            <a:off x="7452320" y="1628800"/>
            <a:ext cx="2160240" cy="1938992"/>
          </a:xfrm>
          <a:prstGeom prst="rect">
            <a:avLst/>
          </a:prstGeom>
          <a:noFill/>
        </p:spPr>
        <p:txBody>
          <a:bodyPr wrap="square" rtlCol="0">
            <a:spAutoFit/>
          </a:bodyPr>
          <a:lstStyle/>
          <a:p>
            <a:r>
              <a:rPr lang="en-NZ" sz="12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opic 2 - quiz">
    <p:spTree>
      <p:nvGrpSpPr>
        <p:cNvPr id="1" name=""/>
        <p:cNvGrpSpPr/>
        <p:nvPr/>
      </p:nvGrpSpPr>
      <p:grpSpPr>
        <a:xfrm>
          <a:off x="0" y="0"/>
          <a:ext cx="0" cy="0"/>
          <a:chOff x="0" y="0"/>
          <a:chExt cx="0" cy="0"/>
        </a:xfrm>
      </p:grpSpPr>
      <p:pic>
        <p:nvPicPr>
          <p:cNvPr id="5" name="Content Placeholder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15" name="TextBox 14"/>
          <p:cNvSpPr txBox="1"/>
          <p:nvPr userDrawn="1"/>
        </p:nvSpPr>
        <p:spPr>
          <a:xfrm>
            <a:off x="7596336" y="44624"/>
            <a:ext cx="1512168" cy="954107"/>
          </a:xfrm>
          <a:prstGeom prst="rect">
            <a:avLst/>
          </a:prstGeom>
          <a:noFill/>
        </p:spPr>
        <p:txBody>
          <a:bodyPr wrap="square" rtlCol="0">
            <a:spAutoFit/>
          </a:bodyPr>
          <a:lstStyle/>
          <a:p>
            <a:pPr algn="ctr"/>
            <a:r>
              <a:rPr lang="en-NZ" sz="2800" dirty="0">
                <a:solidFill>
                  <a:schemeClr val="tx1">
                    <a:lumMod val="50000"/>
                    <a:lumOff val="50000"/>
                  </a:schemeClr>
                </a:solidFill>
              </a:rPr>
              <a:t>TOPIC</a:t>
            </a:r>
            <a:r>
              <a:rPr lang="en-NZ" sz="2800" baseline="0" dirty="0">
                <a:solidFill>
                  <a:schemeClr val="tx1">
                    <a:lumMod val="50000"/>
                    <a:lumOff val="50000"/>
                  </a:schemeClr>
                </a:solidFill>
              </a:rPr>
              <a:t> </a:t>
            </a:r>
          </a:p>
          <a:p>
            <a:pPr algn="ctr"/>
            <a:r>
              <a:rPr lang="en-NZ" sz="2800" baseline="0" dirty="0">
                <a:solidFill>
                  <a:schemeClr val="tx1">
                    <a:lumMod val="50000"/>
                    <a:lumOff val="50000"/>
                  </a:schemeClr>
                </a:solidFill>
              </a:rPr>
              <a:t>2</a:t>
            </a:r>
            <a:endParaRPr lang="en-NZ" sz="2800" dirty="0">
              <a:solidFill>
                <a:schemeClr val="tx1">
                  <a:lumMod val="50000"/>
                  <a:lumOff val="50000"/>
                </a:schemeClr>
              </a:solidFill>
            </a:endParaRPr>
          </a:p>
        </p:txBody>
      </p:sp>
      <p:sp>
        <p:nvSpPr>
          <p:cNvPr id="16" name="Text Placeholder 8"/>
          <p:cNvSpPr>
            <a:spLocks noGrp="1"/>
          </p:cNvSpPr>
          <p:nvPr>
            <p:ph type="body" sz="quarter" idx="13" hasCustomPrompt="1"/>
          </p:nvPr>
        </p:nvSpPr>
        <p:spPr>
          <a:xfrm>
            <a:off x="1979613" y="44624"/>
            <a:ext cx="5616575" cy="1052513"/>
          </a:xfrm>
          <a:prstGeom prst="roundRect">
            <a:avLst/>
          </a:prstGeom>
          <a:ln>
            <a:solidFill>
              <a:schemeClr val="tx2">
                <a:lumMod val="20000"/>
                <a:lumOff val="80000"/>
              </a:schemeClr>
            </a:solidFill>
          </a:ln>
        </p:spPr>
        <p:txBody>
          <a:bodyPr anchor="ctr" anchorCtr="0">
            <a:normAutofit/>
          </a:bodyPr>
          <a:lstStyle>
            <a:lvl1pPr algn="ctr">
              <a:buNone/>
              <a:defRPr sz="2800"/>
            </a:lvl1pPr>
          </a:lstStyle>
          <a:p>
            <a:pPr lvl="0"/>
            <a:r>
              <a:rPr lang="en-NZ" dirty="0"/>
              <a:t>Quiz answer(s)</a:t>
            </a:r>
          </a:p>
        </p:txBody>
      </p:sp>
      <p:sp>
        <p:nvSpPr>
          <p:cNvPr id="19" name="Text Placeholder 18"/>
          <p:cNvSpPr>
            <a:spLocks noGrp="1"/>
          </p:cNvSpPr>
          <p:nvPr>
            <p:ph type="body" sz="quarter" idx="14"/>
          </p:nvPr>
        </p:nvSpPr>
        <p:spPr>
          <a:xfrm>
            <a:off x="1727994" y="1700808"/>
            <a:ext cx="5688012" cy="2376488"/>
          </a:xfrm>
          <a:prstGeom prst="roundRect">
            <a:avLst>
              <a:gd name="adj" fmla="val 10533"/>
            </a:avLst>
          </a:prstGeom>
          <a:solidFill>
            <a:schemeClr val="accent1">
              <a:lumMod val="40000"/>
              <a:lumOff val="60000"/>
            </a:schemeClr>
          </a:solidFill>
          <a:ln>
            <a:solidFill>
              <a:schemeClr val="tx2">
                <a:lumMod val="75000"/>
              </a:schemeClr>
            </a:solidFill>
          </a:ln>
        </p:spPr>
        <p:style>
          <a:lnRef idx="2">
            <a:schemeClr val="accent2"/>
          </a:lnRef>
          <a:fillRef idx="1">
            <a:schemeClr val="lt1"/>
          </a:fillRef>
          <a:effectRef idx="0">
            <a:schemeClr val="accent2"/>
          </a:effectRef>
          <a:fontRef idx="none"/>
        </p:style>
        <p:txBody>
          <a:bodyPr>
            <a:normAutofit/>
          </a:bodyPr>
          <a:lstStyle>
            <a:lvl1pPr>
              <a:buNone/>
              <a:defRPr sz="2800"/>
            </a:lvl1pPr>
          </a:lstStyle>
          <a:p>
            <a:pPr lvl="0"/>
            <a:endParaRPr lang="en-NZ" dirty="0"/>
          </a:p>
        </p:txBody>
      </p:sp>
      <p:sp>
        <p:nvSpPr>
          <p:cNvPr id="20" name="TextBox 19"/>
          <p:cNvSpPr txBox="1"/>
          <p:nvPr userDrawn="1"/>
        </p:nvSpPr>
        <p:spPr>
          <a:xfrm>
            <a:off x="7524328" y="1122997"/>
            <a:ext cx="2160240" cy="3170099"/>
          </a:xfrm>
          <a:prstGeom prst="rect">
            <a:avLst/>
          </a:prstGeom>
          <a:noFill/>
        </p:spPr>
        <p:txBody>
          <a:bodyPr wrap="square" rtlCol="0">
            <a:spAutoFit/>
          </a:bodyPr>
          <a:lstStyle/>
          <a:p>
            <a:r>
              <a:rPr lang="en-NZ" sz="20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
        <p:nvSpPr>
          <p:cNvPr id="21" name="TextBox 20"/>
          <p:cNvSpPr txBox="1"/>
          <p:nvPr userDrawn="1"/>
        </p:nvSpPr>
        <p:spPr>
          <a:xfrm>
            <a:off x="8063880" y="1916832"/>
            <a:ext cx="2160240" cy="1938992"/>
          </a:xfrm>
          <a:prstGeom prst="rect">
            <a:avLst/>
          </a:prstGeom>
          <a:noFill/>
        </p:spPr>
        <p:txBody>
          <a:bodyPr wrap="square" rtlCol="0">
            <a:spAutoFit/>
          </a:bodyPr>
          <a:lstStyle/>
          <a:p>
            <a:r>
              <a:rPr lang="en-NZ" sz="12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
        <p:nvSpPr>
          <p:cNvPr id="22" name="TextBox 21"/>
          <p:cNvSpPr txBox="1"/>
          <p:nvPr userDrawn="1"/>
        </p:nvSpPr>
        <p:spPr>
          <a:xfrm>
            <a:off x="7452320" y="1628800"/>
            <a:ext cx="2160240" cy="1938992"/>
          </a:xfrm>
          <a:prstGeom prst="rect">
            <a:avLst/>
          </a:prstGeom>
          <a:noFill/>
        </p:spPr>
        <p:txBody>
          <a:bodyPr wrap="square" rtlCol="0">
            <a:spAutoFit/>
          </a:bodyPr>
          <a:lstStyle/>
          <a:p>
            <a:r>
              <a:rPr lang="en-NZ" sz="12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opic 3 - quiz">
    <p:spTree>
      <p:nvGrpSpPr>
        <p:cNvPr id="1" name=""/>
        <p:cNvGrpSpPr/>
        <p:nvPr/>
      </p:nvGrpSpPr>
      <p:grpSpPr>
        <a:xfrm>
          <a:off x="0" y="0"/>
          <a:ext cx="0" cy="0"/>
          <a:chOff x="0" y="0"/>
          <a:chExt cx="0" cy="0"/>
        </a:xfrm>
      </p:grpSpPr>
      <p:pic>
        <p:nvPicPr>
          <p:cNvPr id="5" name="Content Placeholder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15" name="TextBox 14"/>
          <p:cNvSpPr txBox="1"/>
          <p:nvPr userDrawn="1"/>
        </p:nvSpPr>
        <p:spPr>
          <a:xfrm>
            <a:off x="7596336" y="44624"/>
            <a:ext cx="1512168" cy="954107"/>
          </a:xfrm>
          <a:prstGeom prst="rect">
            <a:avLst/>
          </a:prstGeom>
          <a:noFill/>
        </p:spPr>
        <p:txBody>
          <a:bodyPr wrap="square" rtlCol="0">
            <a:spAutoFit/>
          </a:bodyPr>
          <a:lstStyle/>
          <a:p>
            <a:pPr algn="ctr"/>
            <a:r>
              <a:rPr lang="en-NZ" sz="2800" dirty="0">
                <a:solidFill>
                  <a:schemeClr val="tx1">
                    <a:lumMod val="50000"/>
                    <a:lumOff val="50000"/>
                  </a:schemeClr>
                </a:solidFill>
              </a:rPr>
              <a:t>TOPIC</a:t>
            </a:r>
            <a:r>
              <a:rPr lang="en-NZ" sz="2800" baseline="0" dirty="0">
                <a:solidFill>
                  <a:schemeClr val="tx1">
                    <a:lumMod val="50000"/>
                    <a:lumOff val="50000"/>
                  </a:schemeClr>
                </a:solidFill>
              </a:rPr>
              <a:t> </a:t>
            </a:r>
          </a:p>
          <a:p>
            <a:pPr algn="ctr"/>
            <a:r>
              <a:rPr lang="en-NZ" sz="2800" baseline="0" dirty="0">
                <a:solidFill>
                  <a:schemeClr val="tx1">
                    <a:lumMod val="50000"/>
                    <a:lumOff val="50000"/>
                  </a:schemeClr>
                </a:solidFill>
              </a:rPr>
              <a:t>3</a:t>
            </a:r>
            <a:endParaRPr lang="en-NZ" sz="2800" dirty="0">
              <a:solidFill>
                <a:schemeClr val="tx1">
                  <a:lumMod val="50000"/>
                  <a:lumOff val="50000"/>
                </a:schemeClr>
              </a:solidFill>
            </a:endParaRPr>
          </a:p>
        </p:txBody>
      </p:sp>
      <p:sp>
        <p:nvSpPr>
          <p:cNvPr id="16" name="Text Placeholder 8"/>
          <p:cNvSpPr>
            <a:spLocks noGrp="1"/>
          </p:cNvSpPr>
          <p:nvPr>
            <p:ph type="body" sz="quarter" idx="13" hasCustomPrompt="1"/>
          </p:nvPr>
        </p:nvSpPr>
        <p:spPr>
          <a:xfrm>
            <a:off x="1979613" y="44624"/>
            <a:ext cx="5616575" cy="1052513"/>
          </a:xfrm>
          <a:prstGeom prst="roundRect">
            <a:avLst/>
          </a:prstGeom>
          <a:ln>
            <a:solidFill>
              <a:schemeClr val="tx2">
                <a:lumMod val="20000"/>
                <a:lumOff val="80000"/>
              </a:schemeClr>
            </a:solidFill>
          </a:ln>
        </p:spPr>
        <p:txBody>
          <a:bodyPr anchor="ctr" anchorCtr="0">
            <a:normAutofit/>
          </a:bodyPr>
          <a:lstStyle>
            <a:lvl1pPr algn="ctr">
              <a:buNone/>
              <a:defRPr sz="2800"/>
            </a:lvl1pPr>
          </a:lstStyle>
          <a:p>
            <a:pPr lvl="0"/>
            <a:r>
              <a:rPr lang="en-NZ" dirty="0"/>
              <a:t>Quiz answer(s)</a:t>
            </a:r>
          </a:p>
        </p:txBody>
      </p:sp>
      <p:sp>
        <p:nvSpPr>
          <p:cNvPr id="19" name="Text Placeholder 18"/>
          <p:cNvSpPr>
            <a:spLocks noGrp="1"/>
          </p:cNvSpPr>
          <p:nvPr>
            <p:ph type="body" sz="quarter" idx="14"/>
          </p:nvPr>
        </p:nvSpPr>
        <p:spPr>
          <a:xfrm>
            <a:off x="1727994" y="1700808"/>
            <a:ext cx="5688012" cy="2376488"/>
          </a:xfrm>
          <a:prstGeom prst="roundRect">
            <a:avLst>
              <a:gd name="adj" fmla="val 10533"/>
            </a:avLst>
          </a:prstGeom>
          <a:solidFill>
            <a:schemeClr val="accent1">
              <a:lumMod val="40000"/>
              <a:lumOff val="60000"/>
            </a:schemeClr>
          </a:solidFill>
          <a:ln>
            <a:solidFill>
              <a:schemeClr val="tx2">
                <a:lumMod val="75000"/>
              </a:schemeClr>
            </a:solidFill>
          </a:ln>
        </p:spPr>
        <p:style>
          <a:lnRef idx="2">
            <a:schemeClr val="accent2"/>
          </a:lnRef>
          <a:fillRef idx="1">
            <a:schemeClr val="lt1"/>
          </a:fillRef>
          <a:effectRef idx="0">
            <a:schemeClr val="accent2"/>
          </a:effectRef>
          <a:fontRef idx="none"/>
        </p:style>
        <p:txBody>
          <a:bodyPr>
            <a:normAutofit/>
          </a:bodyPr>
          <a:lstStyle>
            <a:lvl1pPr>
              <a:buNone/>
              <a:defRPr sz="2800"/>
            </a:lvl1pPr>
          </a:lstStyle>
          <a:p>
            <a:pPr lvl="0"/>
            <a:endParaRPr lang="en-NZ" dirty="0"/>
          </a:p>
        </p:txBody>
      </p:sp>
      <p:sp>
        <p:nvSpPr>
          <p:cNvPr id="20" name="TextBox 19"/>
          <p:cNvSpPr txBox="1"/>
          <p:nvPr userDrawn="1"/>
        </p:nvSpPr>
        <p:spPr>
          <a:xfrm>
            <a:off x="7524328" y="1122997"/>
            <a:ext cx="2160240" cy="3170099"/>
          </a:xfrm>
          <a:prstGeom prst="rect">
            <a:avLst/>
          </a:prstGeom>
          <a:noFill/>
        </p:spPr>
        <p:txBody>
          <a:bodyPr wrap="square" rtlCol="0">
            <a:spAutoFit/>
          </a:bodyPr>
          <a:lstStyle/>
          <a:p>
            <a:r>
              <a:rPr lang="en-NZ" sz="20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
        <p:nvSpPr>
          <p:cNvPr id="21" name="TextBox 20"/>
          <p:cNvSpPr txBox="1"/>
          <p:nvPr userDrawn="1"/>
        </p:nvSpPr>
        <p:spPr>
          <a:xfrm>
            <a:off x="8063880" y="1916832"/>
            <a:ext cx="2160240" cy="1938992"/>
          </a:xfrm>
          <a:prstGeom prst="rect">
            <a:avLst/>
          </a:prstGeom>
          <a:noFill/>
        </p:spPr>
        <p:txBody>
          <a:bodyPr wrap="square" rtlCol="0">
            <a:spAutoFit/>
          </a:bodyPr>
          <a:lstStyle/>
          <a:p>
            <a:r>
              <a:rPr lang="en-NZ" sz="12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
        <p:nvSpPr>
          <p:cNvPr id="22" name="TextBox 21"/>
          <p:cNvSpPr txBox="1"/>
          <p:nvPr userDrawn="1"/>
        </p:nvSpPr>
        <p:spPr>
          <a:xfrm>
            <a:off x="7452320" y="1628800"/>
            <a:ext cx="2160240" cy="1938992"/>
          </a:xfrm>
          <a:prstGeom prst="rect">
            <a:avLst/>
          </a:prstGeom>
          <a:noFill/>
        </p:spPr>
        <p:txBody>
          <a:bodyPr wrap="square" rtlCol="0">
            <a:spAutoFit/>
          </a:bodyPr>
          <a:lstStyle/>
          <a:p>
            <a:r>
              <a:rPr lang="en-NZ" sz="12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opic 4 - quiz">
    <p:spTree>
      <p:nvGrpSpPr>
        <p:cNvPr id="1" name=""/>
        <p:cNvGrpSpPr/>
        <p:nvPr/>
      </p:nvGrpSpPr>
      <p:grpSpPr>
        <a:xfrm>
          <a:off x="0" y="0"/>
          <a:ext cx="0" cy="0"/>
          <a:chOff x="0" y="0"/>
          <a:chExt cx="0" cy="0"/>
        </a:xfrm>
      </p:grpSpPr>
      <p:pic>
        <p:nvPicPr>
          <p:cNvPr id="5" name="Content Placeholder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15" name="TextBox 14"/>
          <p:cNvSpPr txBox="1"/>
          <p:nvPr userDrawn="1"/>
        </p:nvSpPr>
        <p:spPr>
          <a:xfrm>
            <a:off x="7596336" y="44624"/>
            <a:ext cx="1512168" cy="954107"/>
          </a:xfrm>
          <a:prstGeom prst="rect">
            <a:avLst/>
          </a:prstGeom>
          <a:noFill/>
        </p:spPr>
        <p:txBody>
          <a:bodyPr wrap="square" rtlCol="0">
            <a:spAutoFit/>
          </a:bodyPr>
          <a:lstStyle/>
          <a:p>
            <a:pPr algn="ctr"/>
            <a:r>
              <a:rPr lang="en-NZ" sz="2800" dirty="0">
                <a:solidFill>
                  <a:schemeClr val="tx1">
                    <a:lumMod val="50000"/>
                    <a:lumOff val="50000"/>
                  </a:schemeClr>
                </a:solidFill>
              </a:rPr>
              <a:t>TOPIC</a:t>
            </a:r>
            <a:r>
              <a:rPr lang="en-NZ" sz="2800" baseline="0" dirty="0">
                <a:solidFill>
                  <a:schemeClr val="tx1">
                    <a:lumMod val="50000"/>
                    <a:lumOff val="50000"/>
                  </a:schemeClr>
                </a:solidFill>
              </a:rPr>
              <a:t> </a:t>
            </a:r>
          </a:p>
          <a:p>
            <a:pPr algn="ctr"/>
            <a:r>
              <a:rPr lang="en-NZ" sz="2800" baseline="0" dirty="0">
                <a:solidFill>
                  <a:schemeClr val="tx1">
                    <a:lumMod val="50000"/>
                    <a:lumOff val="50000"/>
                  </a:schemeClr>
                </a:solidFill>
              </a:rPr>
              <a:t>4</a:t>
            </a:r>
            <a:endParaRPr lang="en-NZ" sz="2800" dirty="0">
              <a:solidFill>
                <a:schemeClr val="tx1">
                  <a:lumMod val="50000"/>
                  <a:lumOff val="50000"/>
                </a:schemeClr>
              </a:solidFill>
            </a:endParaRPr>
          </a:p>
        </p:txBody>
      </p:sp>
      <p:sp>
        <p:nvSpPr>
          <p:cNvPr id="16" name="Text Placeholder 8"/>
          <p:cNvSpPr>
            <a:spLocks noGrp="1"/>
          </p:cNvSpPr>
          <p:nvPr>
            <p:ph type="body" sz="quarter" idx="13" hasCustomPrompt="1"/>
          </p:nvPr>
        </p:nvSpPr>
        <p:spPr>
          <a:xfrm>
            <a:off x="1979613" y="44624"/>
            <a:ext cx="5616575" cy="1052513"/>
          </a:xfrm>
          <a:prstGeom prst="roundRect">
            <a:avLst/>
          </a:prstGeom>
          <a:ln>
            <a:solidFill>
              <a:schemeClr val="tx2">
                <a:lumMod val="20000"/>
                <a:lumOff val="80000"/>
              </a:schemeClr>
            </a:solidFill>
          </a:ln>
        </p:spPr>
        <p:txBody>
          <a:bodyPr anchor="ctr" anchorCtr="0">
            <a:normAutofit/>
          </a:bodyPr>
          <a:lstStyle>
            <a:lvl1pPr algn="ctr">
              <a:buNone/>
              <a:defRPr sz="2800"/>
            </a:lvl1pPr>
          </a:lstStyle>
          <a:p>
            <a:pPr lvl="0"/>
            <a:r>
              <a:rPr lang="en-NZ" dirty="0"/>
              <a:t>Quiz answer(s)</a:t>
            </a:r>
          </a:p>
        </p:txBody>
      </p:sp>
      <p:sp>
        <p:nvSpPr>
          <p:cNvPr id="19" name="Text Placeholder 18"/>
          <p:cNvSpPr>
            <a:spLocks noGrp="1"/>
          </p:cNvSpPr>
          <p:nvPr>
            <p:ph type="body" sz="quarter" idx="14"/>
          </p:nvPr>
        </p:nvSpPr>
        <p:spPr>
          <a:xfrm>
            <a:off x="1727994" y="1700808"/>
            <a:ext cx="5688012" cy="2376488"/>
          </a:xfrm>
          <a:prstGeom prst="roundRect">
            <a:avLst>
              <a:gd name="adj" fmla="val 10533"/>
            </a:avLst>
          </a:prstGeom>
          <a:solidFill>
            <a:schemeClr val="accent1">
              <a:lumMod val="40000"/>
              <a:lumOff val="60000"/>
            </a:schemeClr>
          </a:solidFill>
          <a:ln>
            <a:solidFill>
              <a:schemeClr val="tx2">
                <a:lumMod val="75000"/>
              </a:schemeClr>
            </a:solidFill>
          </a:ln>
        </p:spPr>
        <p:style>
          <a:lnRef idx="2">
            <a:schemeClr val="accent2"/>
          </a:lnRef>
          <a:fillRef idx="1">
            <a:schemeClr val="lt1"/>
          </a:fillRef>
          <a:effectRef idx="0">
            <a:schemeClr val="accent2"/>
          </a:effectRef>
          <a:fontRef idx="none"/>
        </p:style>
        <p:txBody>
          <a:bodyPr>
            <a:normAutofit/>
          </a:bodyPr>
          <a:lstStyle>
            <a:lvl1pPr>
              <a:buNone/>
              <a:defRPr sz="2800"/>
            </a:lvl1pPr>
          </a:lstStyle>
          <a:p>
            <a:pPr lvl="0"/>
            <a:endParaRPr lang="en-NZ" dirty="0"/>
          </a:p>
        </p:txBody>
      </p:sp>
      <p:sp>
        <p:nvSpPr>
          <p:cNvPr id="20" name="TextBox 19"/>
          <p:cNvSpPr txBox="1"/>
          <p:nvPr userDrawn="1"/>
        </p:nvSpPr>
        <p:spPr>
          <a:xfrm>
            <a:off x="7524328" y="1122997"/>
            <a:ext cx="2160240" cy="3170099"/>
          </a:xfrm>
          <a:prstGeom prst="rect">
            <a:avLst/>
          </a:prstGeom>
          <a:noFill/>
        </p:spPr>
        <p:txBody>
          <a:bodyPr wrap="square" rtlCol="0">
            <a:spAutoFit/>
          </a:bodyPr>
          <a:lstStyle/>
          <a:p>
            <a:r>
              <a:rPr lang="en-NZ" sz="20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
        <p:nvSpPr>
          <p:cNvPr id="21" name="TextBox 20"/>
          <p:cNvSpPr txBox="1"/>
          <p:nvPr userDrawn="1"/>
        </p:nvSpPr>
        <p:spPr>
          <a:xfrm>
            <a:off x="8063880" y="1916832"/>
            <a:ext cx="2160240" cy="1938992"/>
          </a:xfrm>
          <a:prstGeom prst="rect">
            <a:avLst/>
          </a:prstGeom>
          <a:noFill/>
        </p:spPr>
        <p:txBody>
          <a:bodyPr wrap="square" rtlCol="0">
            <a:spAutoFit/>
          </a:bodyPr>
          <a:lstStyle/>
          <a:p>
            <a:r>
              <a:rPr lang="en-NZ" sz="12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
        <p:nvSpPr>
          <p:cNvPr id="22" name="TextBox 21"/>
          <p:cNvSpPr txBox="1"/>
          <p:nvPr userDrawn="1"/>
        </p:nvSpPr>
        <p:spPr>
          <a:xfrm>
            <a:off x="7452320" y="1628800"/>
            <a:ext cx="2160240" cy="1938992"/>
          </a:xfrm>
          <a:prstGeom prst="rect">
            <a:avLst/>
          </a:prstGeom>
          <a:noFill/>
        </p:spPr>
        <p:txBody>
          <a:bodyPr wrap="square" rtlCol="0">
            <a:spAutoFit/>
          </a:bodyPr>
          <a:lstStyle/>
          <a:p>
            <a:r>
              <a:rPr lang="en-NZ" sz="12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opic 5A- quiz">
    <p:spTree>
      <p:nvGrpSpPr>
        <p:cNvPr id="1" name=""/>
        <p:cNvGrpSpPr/>
        <p:nvPr/>
      </p:nvGrpSpPr>
      <p:grpSpPr>
        <a:xfrm>
          <a:off x="0" y="0"/>
          <a:ext cx="0" cy="0"/>
          <a:chOff x="0" y="0"/>
          <a:chExt cx="0" cy="0"/>
        </a:xfrm>
      </p:grpSpPr>
      <p:pic>
        <p:nvPicPr>
          <p:cNvPr id="5" name="Content Placeholder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15" name="TextBox 14"/>
          <p:cNvSpPr txBox="1"/>
          <p:nvPr userDrawn="1"/>
        </p:nvSpPr>
        <p:spPr>
          <a:xfrm>
            <a:off x="7596336" y="44624"/>
            <a:ext cx="1512168" cy="954107"/>
          </a:xfrm>
          <a:prstGeom prst="rect">
            <a:avLst/>
          </a:prstGeom>
          <a:noFill/>
        </p:spPr>
        <p:txBody>
          <a:bodyPr wrap="square" rtlCol="0">
            <a:spAutoFit/>
          </a:bodyPr>
          <a:lstStyle/>
          <a:p>
            <a:pPr algn="ctr"/>
            <a:r>
              <a:rPr lang="en-NZ" sz="2800" dirty="0">
                <a:solidFill>
                  <a:schemeClr val="tx1">
                    <a:lumMod val="50000"/>
                    <a:lumOff val="50000"/>
                  </a:schemeClr>
                </a:solidFill>
              </a:rPr>
              <a:t>TOPIC</a:t>
            </a:r>
            <a:r>
              <a:rPr lang="en-NZ" sz="2800" baseline="0" dirty="0">
                <a:solidFill>
                  <a:schemeClr val="tx1">
                    <a:lumMod val="50000"/>
                    <a:lumOff val="50000"/>
                  </a:schemeClr>
                </a:solidFill>
              </a:rPr>
              <a:t> </a:t>
            </a:r>
          </a:p>
          <a:p>
            <a:pPr algn="ctr"/>
            <a:r>
              <a:rPr lang="en-NZ" sz="2800" baseline="0" dirty="0">
                <a:solidFill>
                  <a:schemeClr val="tx1">
                    <a:lumMod val="50000"/>
                    <a:lumOff val="50000"/>
                  </a:schemeClr>
                </a:solidFill>
              </a:rPr>
              <a:t>4B</a:t>
            </a:r>
            <a:endParaRPr lang="en-NZ" sz="2800" dirty="0">
              <a:solidFill>
                <a:schemeClr val="tx1">
                  <a:lumMod val="50000"/>
                  <a:lumOff val="50000"/>
                </a:schemeClr>
              </a:solidFill>
            </a:endParaRPr>
          </a:p>
        </p:txBody>
      </p:sp>
      <p:sp>
        <p:nvSpPr>
          <p:cNvPr id="16" name="Text Placeholder 8"/>
          <p:cNvSpPr>
            <a:spLocks noGrp="1"/>
          </p:cNvSpPr>
          <p:nvPr>
            <p:ph type="body" sz="quarter" idx="13" hasCustomPrompt="1"/>
          </p:nvPr>
        </p:nvSpPr>
        <p:spPr>
          <a:xfrm>
            <a:off x="1979613" y="44624"/>
            <a:ext cx="5616575" cy="1052513"/>
          </a:xfrm>
          <a:prstGeom prst="roundRect">
            <a:avLst/>
          </a:prstGeom>
          <a:ln>
            <a:solidFill>
              <a:schemeClr val="tx2">
                <a:lumMod val="20000"/>
                <a:lumOff val="80000"/>
              </a:schemeClr>
            </a:solidFill>
          </a:ln>
        </p:spPr>
        <p:txBody>
          <a:bodyPr anchor="ctr" anchorCtr="0">
            <a:normAutofit/>
          </a:bodyPr>
          <a:lstStyle>
            <a:lvl1pPr algn="ctr">
              <a:buNone/>
              <a:defRPr sz="2800"/>
            </a:lvl1pPr>
          </a:lstStyle>
          <a:p>
            <a:pPr lvl="0"/>
            <a:r>
              <a:rPr lang="en-NZ" dirty="0"/>
              <a:t>Quiz answer(s)</a:t>
            </a:r>
          </a:p>
        </p:txBody>
      </p:sp>
      <p:sp>
        <p:nvSpPr>
          <p:cNvPr id="19" name="Text Placeholder 18"/>
          <p:cNvSpPr>
            <a:spLocks noGrp="1"/>
          </p:cNvSpPr>
          <p:nvPr>
            <p:ph type="body" sz="quarter" idx="14"/>
          </p:nvPr>
        </p:nvSpPr>
        <p:spPr>
          <a:xfrm>
            <a:off x="1727994" y="1700808"/>
            <a:ext cx="5688012" cy="2376488"/>
          </a:xfrm>
          <a:prstGeom prst="roundRect">
            <a:avLst>
              <a:gd name="adj" fmla="val 10533"/>
            </a:avLst>
          </a:prstGeom>
          <a:solidFill>
            <a:schemeClr val="accent1">
              <a:lumMod val="40000"/>
              <a:lumOff val="60000"/>
            </a:schemeClr>
          </a:solidFill>
          <a:ln>
            <a:solidFill>
              <a:schemeClr val="tx2">
                <a:lumMod val="75000"/>
              </a:schemeClr>
            </a:solidFill>
          </a:ln>
        </p:spPr>
        <p:style>
          <a:lnRef idx="2">
            <a:schemeClr val="accent2"/>
          </a:lnRef>
          <a:fillRef idx="1">
            <a:schemeClr val="lt1"/>
          </a:fillRef>
          <a:effectRef idx="0">
            <a:schemeClr val="accent2"/>
          </a:effectRef>
          <a:fontRef idx="none"/>
        </p:style>
        <p:txBody>
          <a:bodyPr>
            <a:normAutofit/>
          </a:bodyPr>
          <a:lstStyle>
            <a:lvl1pPr>
              <a:buNone/>
              <a:defRPr sz="2800"/>
            </a:lvl1pPr>
          </a:lstStyle>
          <a:p>
            <a:pPr lvl="0"/>
            <a:endParaRPr lang="en-NZ" dirty="0"/>
          </a:p>
        </p:txBody>
      </p:sp>
      <p:sp>
        <p:nvSpPr>
          <p:cNvPr id="20" name="TextBox 19"/>
          <p:cNvSpPr txBox="1"/>
          <p:nvPr userDrawn="1"/>
        </p:nvSpPr>
        <p:spPr>
          <a:xfrm>
            <a:off x="7524328" y="1122997"/>
            <a:ext cx="2160240" cy="3170099"/>
          </a:xfrm>
          <a:prstGeom prst="rect">
            <a:avLst/>
          </a:prstGeom>
          <a:noFill/>
        </p:spPr>
        <p:txBody>
          <a:bodyPr wrap="square" rtlCol="0">
            <a:spAutoFit/>
          </a:bodyPr>
          <a:lstStyle/>
          <a:p>
            <a:r>
              <a:rPr lang="en-NZ" sz="20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
        <p:nvSpPr>
          <p:cNvPr id="21" name="TextBox 20"/>
          <p:cNvSpPr txBox="1"/>
          <p:nvPr userDrawn="1"/>
        </p:nvSpPr>
        <p:spPr>
          <a:xfrm>
            <a:off x="8063880" y="1916832"/>
            <a:ext cx="2160240" cy="1938992"/>
          </a:xfrm>
          <a:prstGeom prst="rect">
            <a:avLst/>
          </a:prstGeom>
          <a:noFill/>
        </p:spPr>
        <p:txBody>
          <a:bodyPr wrap="square" rtlCol="0">
            <a:spAutoFit/>
          </a:bodyPr>
          <a:lstStyle/>
          <a:p>
            <a:r>
              <a:rPr lang="en-NZ" sz="12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
        <p:nvSpPr>
          <p:cNvPr id="22" name="TextBox 21"/>
          <p:cNvSpPr txBox="1"/>
          <p:nvPr userDrawn="1"/>
        </p:nvSpPr>
        <p:spPr>
          <a:xfrm>
            <a:off x="7452320" y="1628800"/>
            <a:ext cx="2160240" cy="1938992"/>
          </a:xfrm>
          <a:prstGeom prst="rect">
            <a:avLst/>
          </a:prstGeom>
          <a:noFill/>
        </p:spPr>
        <p:txBody>
          <a:bodyPr wrap="square" rtlCol="0">
            <a:spAutoFit/>
          </a:bodyPr>
          <a:lstStyle/>
          <a:p>
            <a:r>
              <a:rPr lang="en-NZ" sz="12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pic 5B - quiz">
    <p:spTree>
      <p:nvGrpSpPr>
        <p:cNvPr id="1" name=""/>
        <p:cNvGrpSpPr/>
        <p:nvPr/>
      </p:nvGrpSpPr>
      <p:grpSpPr>
        <a:xfrm>
          <a:off x="0" y="0"/>
          <a:ext cx="0" cy="0"/>
          <a:chOff x="0" y="0"/>
          <a:chExt cx="0" cy="0"/>
        </a:xfrm>
      </p:grpSpPr>
      <p:pic>
        <p:nvPicPr>
          <p:cNvPr id="5" name="Content Placeholder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15" name="TextBox 14"/>
          <p:cNvSpPr txBox="1"/>
          <p:nvPr userDrawn="1"/>
        </p:nvSpPr>
        <p:spPr>
          <a:xfrm>
            <a:off x="7596336" y="44624"/>
            <a:ext cx="1512168" cy="954107"/>
          </a:xfrm>
          <a:prstGeom prst="rect">
            <a:avLst/>
          </a:prstGeom>
          <a:noFill/>
        </p:spPr>
        <p:txBody>
          <a:bodyPr wrap="square" rtlCol="0">
            <a:spAutoFit/>
          </a:bodyPr>
          <a:lstStyle/>
          <a:p>
            <a:pPr algn="ctr"/>
            <a:r>
              <a:rPr lang="en-NZ" sz="2800" dirty="0">
                <a:solidFill>
                  <a:schemeClr val="tx1">
                    <a:lumMod val="50000"/>
                    <a:lumOff val="50000"/>
                  </a:schemeClr>
                </a:solidFill>
              </a:rPr>
              <a:t>TOPIC</a:t>
            </a:r>
            <a:r>
              <a:rPr lang="en-NZ" sz="2800" baseline="0" dirty="0">
                <a:solidFill>
                  <a:schemeClr val="tx1">
                    <a:lumMod val="50000"/>
                    <a:lumOff val="50000"/>
                  </a:schemeClr>
                </a:solidFill>
              </a:rPr>
              <a:t> </a:t>
            </a:r>
          </a:p>
          <a:p>
            <a:pPr algn="ctr"/>
            <a:r>
              <a:rPr lang="en-NZ" sz="2800" baseline="0" dirty="0">
                <a:solidFill>
                  <a:schemeClr val="tx1">
                    <a:lumMod val="50000"/>
                    <a:lumOff val="50000"/>
                  </a:schemeClr>
                </a:solidFill>
              </a:rPr>
              <a:t>5</a:t>
            </a:r>
            <a:endParaRPr lang="en-NZ" sz="2800" dirty="0">
              <a:solidFill>
                <a:schemeClr val="tx1">
                  <a:lumMod val="50000"/>
                  <a:lumOff val="50000"/>
                </a:schemeClr>
              </a:solidFill>
            </a:endParaRPr>
          </a:p>
        </p:txBody>
      </p:sp>
      <p:sp>
        <p:nvSpPr>
          <p:cNvPr id="16" name="Text Placeholder 8"/>
          <p:cNvSpPr>
            <a:spLocks noGrp="1"/>
          </p:cNvSpPr>
          <p:nvPr>
            <p:ph type="body" sz="quarter" idx="13" hasCustomPrompt="1"/>
          </p:nvPr>
        </p:nvSpPr>
        <p:spPr>
          <a:xfrm>
            <a:off x="1979613" y="44624"/>
            <a:ext cx="5616575" cy="1052513"/>
          </a:xfrm>
          <a:prstGeom prst="roundRect">
            <a:avLst/>
          </a:prstGeom>
          <a:ln>
            <a:solidFill>
              <a:schemeClr val="tx2">
                <a:lumMod val="20000"/>
                <a:lumOff val="80000"/>
              </a:schemeClr>
            </a:solidFill>
          </a:ln>
        </p:spPr>
        <p:txBody>
          <a:bodyPr anchor="ctr" anchorCtr="0">
            <a:normAutofit/>
          </a:bodyPr>
          <a:lstStyle>
            <a:lvl1pPr algn="ctr">
              <a:buNone/>
              <a:defRPr sz="2800"/>
            </a:lvl1pPr>
          </a:lstStyle>
          <a:p>
            <a:pPr lvl="0"/>
            <a:r>
              <a:rPr lang="en-NZ" dirty="0"/>
              <a:t>Quiz answer(s)</a:t>
            </a:r>
          </a:p>
        </p:txBody>
      </p:sp>
      <p:sp>
        <p:nvSpPr>
          <p:cNvPr id="19" name="Text Placeholder 18"/>
          <p:cNvSpPr>
            <a:spLocks noGrp="1"/>
          </p:cNvSpPr>
          <p:nvPr>
            <p:ph type="body" sz="quarter" idx="14"/>
          </p:nvPr>
        </p:nvSpPr>
        <p:spPr>
          <a:xfrm>
            <a:off x="1727994" y="1700808"/>
            <a:ext cx="5688012" cy="2376488"/>
          </a:xfrm>
          <a:prstGeom prst="roundRect">
            <a:avLst>
              <a:gd name="adj" fmla="val 10533"/>
            </a:avLst>
          </a:prstGeom>
          <a:solidFill>
            <a:schemeClr val="accent1">
              <a:lumMod val="40000"/>
              <a:lumOff val="60000"/>
            </a:schemeClr>
          </a:solidFill>
          <a:ln>
            <a:solidFill>
              <a:schemeClr val="tx2">
                <a:lumMod val="75000"/>
              </a:schemeClr>
            </a:solidFill>
          </a:ln>
        </p:spPr>
        <p:style>
          <a:lnRef idx="2">
            <a:schemeClr val="accent2"/>
          </a:lnRef>
          <a:fillRef idx="1">
            <a:schemeClr val="lt1"/>
          </a:fillRef>
          <a:effectRef idx="0">
            <a:schemeClr val="accent2"/>
          </a:effectRef>
          <a:fontRef idx="none"/>
        </p:style>
        <p:txBody>
          <a:bodyPr>
            <a:normAutofit/>
          </a:bodyPr>
          <a:lstStyle>
            <a:lvl1pPr>
              <a:buNone/>
              <a:defRPr sz="2800"/>
            </a:lvl1pPr>
          </a:lstStyle>
          <a:p>
            <a:pPr lvl="0"/>
            <a:endParaRPr lang="en-NZ" dirty="0"/>
          </a:p>
        </p:txBody>
      </p:sp>
      <p:sp>
        <p:nvSpPr>
          <p:cNvPr id="20" name="TextBox 19"/>
          <p:cNvSpPr txBox="1"/>
          <p:nvPr userDrawn="1"/>
        </p:nvSpPr>
        <p:spPr>
          <a:xfrm>
            <a:off x="7524328" y="1122997"/>
            <a:ext cx="2160240" cy="3170099"/>
          </a:xfrm>
          <a:prstGeom prst="rect">
            <a:avLst/>
          </a:prstGeom>
          <a:noFill/>
        </p:spPr>
        <p:txBody>
          <a:bodyPr wrap="square" rtlCol="0">
            <a:spAutoFit/>
          </a:bodyPr>
          <a:lstStyle/>
          <a:p>
            <a:r>
              <a:rPr lang="en-NZ" sz="20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
        <p:nvSpPr>
          <p:cNvPr id="21" name="TextBox 20"/>
          <p:cNvSpPr txBox="1"/>
          <p:nvPr userDrawn="1"/>
        </p:nvSpPr>
        <p:spPr>
          <a:xfrm>
            <a:off x="8063880" y="1916832"/>
            <a:ext cx="2160240" cy="1938992"/>
          </a:xfrm>
          <a:prstGeom prst="rect">
            <a:avLst/>
          </a:prstGeom>
          <a:noFill/>
        </p:spPr>
        <p:txBody>
          <a:bodyPr wrap="square" rtlCol="0">
            <a:spAutoFit/>
          </a:bodyPr>
          <a:lstStyle/>
          <a:p>
            <a:r>
              <a:rPr lang="en-NZ" sz="12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
        <p:nvSpPr>
          <p:cNvPr id="22" name="TextBox 21"/>
          <p:cNvSpPr txBox="1"/>
          <p:nvPr userDrawn="1"/>
        </p:nvSpPr>
        <p:spPr>
          <a:xfrm>
            <a:off x="7452320" y="1628800"/>
            <a:ext cx="2160240" cy="1938992"/>
          </a:xfrm>
          <a:prstGeom prst="rect">
            <a:avLst/>
          </a:prstGeom>
          <a:noFill/>
        </p:spPr>
        <p:txBody>
          <a:bodyPr wrap="square" rtlCol="0">
            <a:spAutoFit/>
          </a:bodyPr>
          <a:lstStyle/>
          <a:p>
            <a:r>
              <a:rPr lang="en-NZ" sz="12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pic 6 - quiz">
    <p:spTree>
      <p:nvGrpSpPr>
        <p:cNvPr id="1" name=""/>
        <p:cNvGrpSpPr/>
        <p:nvPr/>
      </p:nvGrpSpPr>
      <p:grpSpPr>
        <a:xfrm>
          <a:off x="0" y="0"/>
          <a:ext cx="0" cy="0"/>
          <a:chOff x="0" y="0"/>
          <a:chExt cx="0" cy="0"/>
        </a:xfrm>
      </p:grpSpPr>
      <p:sp>
        <p:nvSpPr>
          <p:cNvPr id="19" name="Text Placeholder 18"/>
          <p:cNvSpPr>
            <a:spLocks noGrp="1"/>
          </p:cNvSpPr>
          <p:nvPr>
            <p:ph type="body" sz="quarter" idx="14"/>
          </p:nvPr>
        </p:nvSpPr>
        <p:spPr>
          <a:xfrm>
            <a:off x="1727994" y="1700808"/>
            <a:ext cx="5688012" cy="2376488"/>
          </a:xfrm>
          <a:prstGeom prst="roundRect">
            <a:avLst>
              <a:gd name="adj" fmla="val 10533"/>
            </a:avLst>
          </a:prstGeom>
          <a:solidFill>
            <a:schemeClr val="accent1">
              <a:lumMod val="40000"/>
              <a:lumOff val="60000"/>
            </a:schemeClr>
          </a:solidFill>
          <a:ln>
            <a:solidFill>
              <a:schemeClr val="tx2">
                <a:lumMod val="75000"/>
              </a:schemeClr>
            </a:solidFill>
          </a:ln>
        </p:spPr>
        <p:style>
          <a:lnRef idx="2">
            <a:schemeClr val="accent2"/>
          </a:lnRef>
          <a:fillRef idx="1">
            <a:schemeClr val="lt1"/>
          </a:fillRef>
          <a:effectRef idx="0">
            <a:schemeClr val="accent2"/>
          </a:effectRef>
          <a:fontRef idx="none"/>
        </p:style>
        <p:txBody>
          <a:bodyPr>
            <a:normAutofit/>
          </a:bodyPr>
          <a:lstStyle>
            <a:lvl1pPr>
              <a:buNone/>
              <a:defRPr sz="2800"/>
            </a:lvl1pPr>
          </a:lstStyle>
          <a:p>
            <a:pPr lvl="0"/>
            <a:endParaRPr lang="en-NZ" dirty="0"/>
          </a:p>
        </p:txBody>
      </p:sp>
      <p:pic>
        <p:nvPicPr>
          <p:cNvPr id="5" name="Content Placeholder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15" name="TextBox 14"/>
          <p:cNvSpPr txBox="1"/>
          <p:nvPr userDrawn="1"/>
        </p:nvSpPr>
        <p:spPr>
          <a:xfrm>
            <a:off x="7596336" y="44624"/>
            <a:ext cx="1512168" cy="954107"/>
          </a:xfrm>
          <a:prstGeom prst="rect">
            <a:avLst/>
          </a:prstGeom>
          <a:noFill/>
        </p:spPr>
        <p:txBody>
          <a:bodyPr wrap="square" rtlCol="0">
            <a:spAutoFit/>
          </a:bodyPr>
          <a:lstStyle/>
          <a:p>
            <a:pPr algn="ctr"/>
            <a:r>
              <a:rPr lang="en-NZ" sz="2800" dirty="0">
                <a:solidFill>
                  <a:schemeClr val="tx1">
                    <a:lumMod val="50000"/>
                    <a:lumOff val="50000"/>
                  </a:schemeClr>
                </a:solidFill>
              </a:rPr>
              <a:t>TOPIC</a:t>
            </a:r>
            <a:r>
              <a:rPr lang="en-NZ" sz="2800" baseline="0" dirty="0">
                <a:solidFill>
                  <a:schemeClr val="tx1">
                    <a:lumMod val="50000"/>
                    <a:lumOff val="50000"/>
                  </a:schemeClr>
                </a:solidFill>
              </a:rPr>
              <a:t> </a:t>
            </a:r>
          </a:p>
          <a:p>
            <a:pPr algn="ctr"/>
            <a:r>
              <a:rPr lang="en-NZ" sz="2800" baseline="0" dirty="0">
                <a:solidFill>
                  <a:schemeClr val="tx1">
                    <a:lumMod val="50000"/>
                    <a:lumOff val="50000"/>
                  </a:schemeClr>
                </a:solidFill>
              </a:rPr>
              <a:t>6</a:t>
            </a:r>
            <a:endParaRPr lang="en-NZ" sz="2800" dirty="0">
              <a:solidFill>
                <a:schemeClr val="tx1">
                  <a:lumMod val="50000"/>
                  <a:lumOff val="50000"/>
                </a:schemeClr>
              </a:solidFill>
            </a:endParaRPr>
          </a:p>
        </p:txBody>
      </p:sp>
      <p:sp>
        <p:nvSpPr>
          <p:cNvPr id="16" name="Text Placeholder 8"/>
          <p:cNvSpPr>
            <a:spLocks noGrp="1"/>
          </p:cNvSpPr>
          <p:nvPr>
            <p:ph type="body" sz="quarter" idx="13" hasCustomPrompt="1"/>
          </p:nvPr>
        </p:nvSpPr>
        <p:spPr>
          <a:xfrm>
            <a:off x="1979613" y="44624"/>
            <a:ext cx="5616575" cy="1052513"/>
          </a:xfrm>
          <a:prstGeom prst="roundRect">
            <a:avLst/>
          </a:prstGeom>
          <a:ln>
            <a:solidFill>
              <a:schemeClr val="tx2">
                <a:lumMod val="20000"/>
                <a:lumOff val="80000"/>
              </a:schemeClr>
            </a:solidFill>
          </a:ln>
        </p:spPr>
        <p:txBody>
          <a:bodyPr anchor="ctr" anchorCtr="0">
            <a:normAutofit/>
          </a:bodyPr>
          <a:lstStyle>
            <a:lvl1pPr algn="ctr">
              <a:buNone/>
              <a:defRPr sz="2800"/>
            </a:lvl1pPr>
          </a:lstStyle>
          <a:p>
            <a:pPr lvl="0"/>
            <a:r>
              <a:rPr lang="en-NZ" dirty="0"/>
              <a:t>Quiz answer(s)</a:t>
            </a:r>
          </a:p>
        </p:txBody>
      </p:sp>
      <p:sp>
        <p:nvSpPr>
          <p:cNvPr id="20" name="TextBox 19"/>
          <p:cNvSpPr txBox="1"/>
          <p:nvPr userDrawn="1"/>
        </p:nvSpPr>
        <p:spPr>
          <a:xfrm>
            <a:off x="7524328" y="1122997"/>
            <a:ext cx="2160240" cy="3170099"/>
          </a:xfrm>
          <a:prstGeom prst="rect">
            <a:avLst/>
          </a:prstGeom>
          <a:noFill/>
        </p:spPr>
        <p:txBody>
          <a:bodyPr wrap="square" rtlCol="0">
            <a:spAutoFit/>
          </a:bodyPr>
          <a:lstStyle/>
          <a:p>
            <a:r>
              <a:rPr lang="en-NZ" sz="20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
        <p:nvSpPr>
          <p:cNvPr id="21" name="TextBox 20"/>
          <p:cNvSpPr txBox="1"/>
          <p:nvPr userDrawn="1"/>
        </p:nvSpPr>
        <p:spPr>
          <a:xfrm>
            <a:off x="8063880" y="1916832"/>
            <a:ext cx="2160240" cy="1938992"/>
          </a:xfrm>
          <a:prstGeom prst="rect">
            <a:avLst/>
          </a:prstGeom>
          <a:noFill/>
        </p:spPr>
        <p:txBody>
          <a:bodyPr wrap="square" rtlCol="0">
            <a:spAutoFit/>
          </a:bodyPr>
          <a:lstStyle/>
          <a:p>
            <a:r>
              <a:rPr lang="en-NZ" sz="12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
        <p:nvSpPr>
          <p:cNvPr id="22" name="TextBox 21"/>
          <p:cNvSpPr txBox="1"/>
          <p:nvPr userDrawn="1"/>
        </p:nvSpPr>
        <p:spPr>
          <a:xfrm>
            <a:off x="7452320" y="1628800"/>
            <a:ext cx="2160240" cy="1938992"/>
          </a:xfrm>
          <a:prstGeom prst="rect">
            <a:avLst/>
          </a:prstGeom>
          <a:noFill/>
        </p:spPr>
        <p:txBody>
          <a:bodyPr wrap="square" rtlCol="0">
            <a:spAutoFit/>
          </a:bodyPr>
          <a:lstStyle/>
          <a:p>
            <a:r>
              <a:rPr lang="en-NZ" sz="12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opic 7 - quiz">
    <p:spTree>
      <p:nvGrpSpPr>
        <p:cNvPr id="1" name=""/>
        <p:cNvGrpSpPr/>
        <p:nvPr/>
      </p:nvGrpSpPr>
      <p:grpSpPr>
        <a:xfrm>
          <a:off x="0" y="0"/>
          <a:ext cx="0" cy="0"/>
          <a:chOff x="0" y="0"/>
          <a:chExt cx="0" cy="0"/>
        </a:xfrm>
      </p:grpSpPr>
      <p:pic>
        <p:nvPicPr>
          <p:cNvPr id="5" name="Content Placeholder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15" name="TextBox 14"/>
          <p:cNvSpPr txBox="1"/>
          <p:nvPr userDrawn="1"/>
        </p:nvSpPr>
        <p:spPr>
          <a:xfrm>
            <a:off x="7596336" y="44624"/>
            <a:ext cx="1512168" cy="954107"/>
          </a:xfrm>
          <a:prstGeom prst="rect">
            <a:avLst/>
          </a:prstGeom>
          <a:noFill/>
        </p:spPr>
        <p:txBody>
          <a:bodyPr wrap="square" rtlCol="0">
            <a:spAutoFit/>
          </a:bodyPr>
          <a:lstStyle/>
          <a:p>
            <a:pPr algn="ctr"/>
            <a:r>
              <a:rPr lang="en-NZ" sz="2800" dirty="0">
                <a:solidFill>
                  <a:schemeClr val="tx1">
                    <a:lumMod val="50000"/>
                    <a:lumOff val="50000"/>
                  </a:schemeClr>
                </a:solidFill>
              </a:rPr>
              <a:t>TOPIC</a:t>
            </a:r>
            <a:r>
              <a:rPr lang="en-NZ" sz="2800" baseline="0" dirty="0">
                <a:solidFill>
                  <a:schemeClr val="tx1">
                    <a:lumMod val="50000"/>
                    <a:lumOff val="50000"/>
                  </a:schemeClr>
                </a:solidFill>
              </a:rPr>
              <a:t> </a:t>
            </a:r>
          </a:p>
          <a:p>
            <a:pPr algn="ctr"/>
            <a:r>
              <a:rPr lang="en-NZ" sz="2800" baseline="0" dirty="0">
                <a:solidFill>
                  <a:schemeClr val="tx1">
                    <a:lumMod val="50000"/>
                    <a:lumOff val="50000"/>
                  </a:schemeClr>
                </a:solidFill>
              </a:rPr>
              <a:t>7</a:t>
            </a:r>
            <a:endParaRPr lang="en-NZ" sz="2800" dirty="0">
              <a:solidFill>
                <a:schemeClr val="tx1">
                  <a:lumMod val="50000"/>
                  <a:lumOff val="50000"/>
                </a:schemeClr>
              </a:solidFill>
            </a:endParaRPr>
          </a:p>
        </p:txBody>
      </p:sp>
      <p:sp>
        <p:nvSpPr>
          <p:cNvPr id="16" name="Text Placeholder 8"/>
          <p:cNvSpPr>
            <a:spLocks noGrp="1"/>
          </p:cNvSpPr>
          <p:nvPr>
            <p:ph type="body" sz="quarter" idx="13" hasCustomPrompt="1"/>
          </p:nvPr>
        </p:nvSpPr>
        <p:spPr>
          <a:xfrm>
            <a:off x="1979613" y="44624"/>
            <a:ext cx="5616575" cy="1052513"/>
          </a:xfrm>
          <a:prstGeom prst="roundRect">
            <a:avLst/>
          </a:prstGeom>
          <a:ln>
            <a:solidFill>
              <a:schemeClr val="tx2">
                <a:lumMod val="20000"/>
                <a:lumOff val="80000"/>
              </a:schemeClr>
            </a:solidFill>
          </a:ln>
        </p:spPr>
        <p:txBody>
          <a:bodyPr anchor="ctr" anchorCtr="0">
            <a:normAutofit/>
          </a:bodyPr>
          <a:lstStyle>
            <a:lvl1pPr algn="ctr">
              <a:buNone/>
              <a:defRPr sz="2800"/>
            </a:lvl1pPr>
          </a:lstStyle>
          <a:p>
            <a:pPr lvl="0"/>
            <a:r>
              <a:rPr lang="en-NZ" dirty="0"/>
              <a:t>Quiz answer(s)</a:t>
            </a:r>
          </a:p>
        </p:txBody>
      </p:sp>
      <p:sp>
        <p:nvSpPr>
          <p:cNvPr id="19" name="Text Placeholder 18"/>
          <p:cNvSpPr>
            <a:spLocks noGrp="1"/>
          </p:cNvSpPr>
          <p:nvPr>
            <p:ph type="body" sz="quarter" idx="14"/>
          </p:nvPr>
        </p:nvSpPr>
        <p:spPr>
          <a:xfrm>
            <a:off x="1727994" y="1700808"/>
            <a:ext cx="5688012" cy="2376488"/>
          </a:xfrm>
          <a:prstGeom prst="roundRect">
            <a:avLst>
              <a:gd name="adj" fmla="val 10533"/>
            </a:avLst>
          </a:prstGeom>
          <a:solidFill>
            <a:schemeClr val="accent1">
              <a:lumMod val="40000"/>
              <a:lumOff val="60000"/>
            </a:schemeClr>
          </a:solidFill>
          <a:ln>
            <a:solidFill>
              <a:schemeClr val="tx2">
                <a:lumMod val="75000"/>
              </a:schemeClr>
            </a:solidFill>
          </a:ln>
        </p:spPr>
        <p:style>
          <a:lnRef idx="2">
            <a:schemeClr val="accent2"/>
          </a:lnRef>
          <a:fillRef idx="1">
            <a:schemeClr val="lt1"/>
          </a:fillRef>
          <a:effectRef idx="0">
            <a:schemeClr val="accent2"/>
          </a:effectRef>
          <a:fontRef idx="none"/>
        </p:style>
        <p:txBody>
          <a:bodyPr>
            <a:normAutofit/>
          </a:bodyPr>
          <a:lstStyle>
            <a:lvl1pPr>
              <a:buNone/>
              <a:defRPr sz="2800"/>
            </a:lvl1pPr>
          </a:lstStyle>
          <a:p>
            <a:pPr lvl="0"/>
            <a:endParaRPr lang="en-NZ" dirty="0"/>
          </a:p>
        </p:txBody>
      </p:sp>
      <p:sp>
        <p:nvSpPr>
          <p:cNvPr id="20" name="TextBox 19"/>
          <p:cNvSpPr txBox="1"/>
          <p:nvPr userDrawn="1"/>
        </p:nvSpPr>
        <p:spPr>
          <a:xfrm>
            <a:off x="7524328" y="1122997"/>
            <a:ext cx="2160240" cy="3170099"/>
          </a:xfrm>
          <a:prstGeom prst="rect">
            <a:avLst/>
          </a:prstGeom>
          <a:noFill/>
        </p:spPr>
        <p:txBody>
          <a:bodyPr wrap="square" rtlCol="0">
            <a:spAutoFit/>
          </a:bodyPr>
          <a:lstStyle/>
          <a:p>
            <a:r>
              <a:rPr lang="en-NZ" sz="20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
        <p:nvSpPr>
          <p:cNvPr id="21" name="TextBox 20"/>
          <p:cNvSpPr txBox="1"/>
          <p:nvPr userDrawn="1"/>
        </p:nvSpPr>
        <p:spPr>
          <a:xfrm>
            <a:off x="8063880" y="1916832"/>
            <a:ext cx="2160240" cy="1938992"/>
          </a:xfrm>
          <a:prstGeom prst="rect">
            <a:avLst/>
          </a:prstGeom>
          <a:noFill/>
        </p:spPr>
        <p:txBody>
          <a:bodyPr wrap="square" rtlCol="0">
            <a:spAutoFit/>
          </a:bodyPr>
          <a:lstStyle/>
          <a:p>
            <a:r>
              <a:rPr lang="en-NZ" sz="12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
        <p:nvSpPr>
          <p:cNvPr id="22" name="TextBox 21"/>
          <p:cNvSpPr txBox="1"/>
          <p:nvPr userDrawn="1"/>
        </p:nvSpPr>
        <p:spPr>
          <a:xfrm>
            <a:off x="7452320" y="1628800"/>
            <a:ext cx="2160240" cy="1938992"/>
          </a:xfrm>
          <a:prstGeom prst="rect">
            <a:avLst/>
          </a:prstGeom>
          <a:noFill/>
        </p:spPr>
        <p:txBody>
          <a:bodyPr wrap="square" rtlCol="0">
            <a:spAutoFit/>
          </a:bodyPr>
          <a:lstStyle/>
          <a:p>
            <a:r>
              <a:rPr lang="en-NZ" sz="12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opic 1 - content">
    <p:spTree>
      <p:nvGrpSpPr>
        <p:cNvPr id="1" name=""/>
        <p:cNvGrpSpPr/>
        <p:nvPr/>
      </p:nvGrpSpPr>
      <p:grpSpPr>
        <a:xfrm>
          <a:off x="0" y="0"/>
          <a:ext cx="0" cy="0"/>
          <a:chOff x="0" y="0"/>
          <a:chExt cx="0" cy="0"/>
        </a:xfrm>
      </p:grpSpPr>
      <p:sp>
        <p:nvSpPr>
          <p:cNvPr id="12" name="Date Placeholder 2"/>
          <p:cNvSpPr>
            <a:spLocks noGrp="1"/>
          </p:cNvSpPr>
          <p:nvPr>
            <p:ph type="dt" sz="half" idx="10"/>
          </p:nvPr>
        </p:nvSpPr>
        <p:spPr>
          <a:xfrm>
            <a:off x="457200" y="6356350"/>
            <a:ext cx="2133600" cy="365125"/>
          </a:xfrm>
        </p:spPr>
        <p:txBody>
          <a:bodyPr/>
          <a:lstStyle/>
          <a:p>
            <a:fld id="{06FF6E47-ADA7-4FED-AB08-1331E873ABB6}" type="datetimeFigureOut">
              <a:rPr lang="en-NZ" smtClean="0"/>
              <a:pPr/>
              <a:t>5/11/2023</a:t>
            </a:fld>
            <a:endParaRPr lang="en-NZ"/>
          </a:p>
        </p:txBody>
      </p:sp>
      <p:sp>
        <p:nvSpPr>
          <p:cNvPr id="13" name="Footer Placeholder 3"/>
          <p:cNvSpPr>
            <a:spLocks noGrp="1"/>
          </p:cNvSpPr>
          <p:nvPr>
            <p:ph type="ftr" sz="quarter" idx="11"/>
          </p:nvPr>
        </p:nvSpPr>
        <p:spPr>
          <a:xfrm>
            <a:off x="3124200" y="6356350"/>
            <a:ext cx="2895600" cy="365125"/>
          </a:xfrm>
        </p:spPr>
        <p:txBody>
          <a:bodyPr/>
          <a:lstStyle/>
          <a:p>
            <a:endParaRPr lang="en-NZ"/>
          </a:p>
        </p:txBody>
      </p:sp>
      <p:sp>
        <p:nvSpPr>
          <p:cNvPr id="14" name="Slide Number Placeholder 4"/>
          <p:cNvSpPr>
            <a:spLocks noGrp="1"/>
          </p:cNvSpPr>
          <p:nvPr>
            <p:ph type="sldNum" sz="quarter" idx="12"/>
          </p:nvPr>
        </p:nvSpPr>
        <p:spPr>
          <a:xfrm>
            <a:off x="6553200" y="6356350"/>
            <a:ext cx="2133600" cy="365125"/>
          </a:xfrm>
        </p:spPr>
        <p:txBody>
          <a:bodyPr/>
          <a:lstStyle/>
          <a:p>
            <a:fld id="{C33A4D7D-5D5F-4901-BBCA-13E47E04E09A}" type="slidenum">
              <a:rPr lang="en-NZ" smtClean="0"/>
              <a:pPr/>
              <a:t>‹#›</a:t>
            </a:fld>
            <a:endParaRPr lang="en-NZ"/>
          </a:p>
        </p:txBody>
      </p:sp>
      <p:pic>
        <p:nvPicPr>
          <p:cNvPr id="15" name="Content Placeholder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17" name="Text Placeholder 8"/>
          <p:cNvSpPr>
            <a:spLocks noGrp="1"/>
          </p:cNvSpPr>
          <p:nvPr>
            <p:ph type="body" sz="quarter" idx="13"/>
          </p:nvPr>
        </p:nvSpPr>
        <p:spPr>
          <a:xfrm>
            <a:off x="1979613" y="44624"/>
            <a:ext cx="5616575" cy="1052513"/>
          </a:xfrm>
          <a:prstGeom prst="roundRect">
            <a:avLst/>
          </a:prstGeom>
          <a:ln>
            <a:solidFill>
              <a:schemeClr val="tx2">
                <a:lumMod val="20000"/>
                <a:lumOff val="80000"/>
              </a:schemeClr>
            </a:solidFill>
          </a:ln>
        </p:spPr>
        <p:txBody>
          <a:bodyPr anchor="ctr" anchorCtr="0">
            <a:normAutofit/>
          </a:bodyPr>
          <a:lstStyle>
            <a:lvl1pPr algn="ctr">
              <a:buNone/>
              <a:defRPr sz="2800"/>
            </a:lvl1pPr>
          </a:lstStyle>
          <a:p>
            <a:pPr lvl="0"/>
            <a:endParaRPr lang="en-NZ" dirty="0"/>
          </a:p>
        </p:txBody>
      </p:sp>
      <p:sp>
        <p:nvSpPr>
          <p:cNvPr id="8" name="TextBox 7">
            <a:extLst>
              <a:ext uri="{FF2B5EF4-FFF2-40B4-BE49-F238E27FC236}">
                <a16:creationId xmlns:a16="http://schemas.microsoft.com/office/drawing/2014/main" id="{F54A1148-8127-457C-9468-0E0C9FA67271}"/>
              </a:ext>
            </a:extLst>
          </p:cNvPr>
          <p:cNvSpPr txBox="1"/>
          <p:nvPr userDrawn="1"/>
        </p:nvSpPr>
        <p:spPr>
          <a:xfrm>
            <a:off x="7596336" y="44624"/>
            <a:ext cx="1512168" cy="830997"/>
          </a:xfrm>
          <a:prstGeom prst="rect">
            <a:avLst/>
          </a:prstGeom>
          <a:noFill/>
        </p:spPr>
        <p:txBody>
          <a:bodyPr wrap="square" rtlCol="0">
            <a:spAutoFit/>
          </a:bodyPr>
          <a:lstStyle/>
          <a:p>
            <a:pPr algn="ctr"/>
            <a:r>
              <a:rPr lang="en-NZ" sz="2800" dirty="0">
                <a:solidFill>
                  <a:schemeClr val="tx1">
                    <a:lumMod val="50000"/>
                    <a:lumOff val="50000"/>
                  </a:schemeClr>
                </a:solidFill>
              </a:rPr>
              <a:t>TOPIC:</a:t>
            </a:r>
            <a:r>
              <a:rPr lang="en-NZ" sz="2800" baseline="0" dirty="0">
                <a:solidFill>
                  <a:schemeClr val="tx1">
                    <a:lumMod val="50000"/>
                    <a:lumOff val="50000"/>
                  </a:schemeClr>
                </a:solidFill>
              </a:rPr>
              <a:t> </a:t>
            </a:r>
          </a:p>
          <a:p>
            <a:pPr algn="ctr"/>
            <a:r>
              <a:rPr lang="en-NZ" sz="2000" baseline="0" dirty="0">
                <a:solidFill>
                  <a:schemeClr val="tx1">
                    <a:lumMod val="50000"/>
                    <a:lumOff val="50000"/>
                  </a:schemeClr>
                </a:solidFill>
              </a:rPr>
              <a:t>Supervision</a:t>
            </a:r>
            <a:endParaRPr lang="en-NZ" sz="2000" dirty="0">
              <a:solidFill>
                <a:schemeClr val="tx1">
                  <a:lumMod val="50000"/>
                  <a:lumOff val="50000"/>
                </a:scheme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pic 2 - content">
    <p:spTree>
      <p:nvGrpSpPr>
        <p:cNvPr id="1" name=""/>
        <p:cNvGrpSpPr/>
        <p:nvPr/>
      </p:nvGrpSpPr>
      <p:grpSpPr>
        <a:xfrm>
          <a:off x="0" y="0"/>
          <a:ext cx="0" cy="0"/>
          <a:chOff x="0" y="0"/>
          <a:chExt cx="0" cy="0"/>
        </a:xfrm>
      </p:grpSpPr>
      <p:sp>
        <p:nvSpPr>
          <p:cNvPr id="12" name="Date Placeholder 2"/>
          <p:cNvSpPr>
            <a:spLocks noGrp="1"/>
          </p:cNvSpPr>
          <p:nvPr>
            <p:ph type="dt" sz="half" idx="10"/>
          </p:nvPr>
        </p:nvSpPr>
        <p:spPr>
          <a:xfrm>
            <a:off x="457200" y="6356350"/>
            <a:ext cx="2133600" cy="365125"/>
          </a:xfrm>
        </p:spPr>
        <p:txBody>
          <a:bodyPr/>
          <a:lstStyle/>
          <a:p>
            <a:fld id="{06FF6E47-ADA7-4FED-AB08-1331E873ABB6}" type="datetimeFigureOut">
              <a:rPr lang="en-NZ" smtClean="0"/>
              <a:pPr/>
              <a:t>5/11/2023</a:t>
            </a:fld>
            <a:endParaRPr lang="en-NZ"/>
          </a:p>
        </p:txBody>
      </p:sp>
      <p:sp>
        <p:nvSpPr>
          <p:cNvPr id="13" name="Footer Placeholder 3"/>
          <p:cNvSpPr>
            <a:spLocks noGrp="1"/>
          </p:cNvSpPr>
          <p:nvPr>
            <p:ph type="ftr" sz="quarter" idx="11"/>
          </p:nvPr>
        </p:nvSpPr>
        <p:spPr>
          <a:xfrm>
            <a:off x="3124200" y="6356350"/>
            <a:ext cx="2895600" cy="365125"/>
          </a:xfrm>
        </p:spPr>
        <p:txBody>
          <a:bodyPr/>
          <a:lstStyle/>
          <a:p>
            <a:endParaRPr lang="en-NZ"/>
          </a:p>
        </p:txBody>
      </p:sp>
      <p:sp>
        <p:nvSpPr>
          <p:cNvPr id="14" name="Slide Number Placeholder 4"/>
          <p:cNvSpPr>
            <a:spLocks noGrp="1"/>
          </p:cNvSpPr>
          <p:nvPr>
            <p:ph type="sldNum" sz="quarter" idx="12"/>
          </p:nvPr>
        </p:nvSpPr>
        <p:spPr>
          <a:xfrm>
            <a:off x="6553200" y="6356350"/>
            <a:ext cx="2133600" cy="365125"/>
          </a:xfrm>
        </p:spPr>
        <p:txBody>
          <a:bodyPr/>
          <a:lstStyle/>
          <a:p>
            <a:fld id="{C33A4D7D-5D5F-4901-BBCA-13E47E04E09A}" type="slidenum">
              <a:rPr lang="en-NZ" smtClean="0"/>
              <a:pPr/>
              <a:t>‹#›</a:t>
            </a:fld>
            <a:endParaRPr lang="en-NZ"/>
          </a:p>
        </p:txBody>
      </p:sp>
      <p:pic>
        <p:nvPicPr>
          <p:cNvPr id="15" name="Content Placeholder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16" name="TextBox 15"/>
          <p:cNvSpPr txBox="1"/>
          <p:nvPr userDrawn="1"/>
        </p:nvSpPr>
        <p:spPr>
          <a:xfrm>
            <a:off x="7596336" y="44624"/>
            <a:ext cx="1512168" cy="954107"/>
          </a:xfrm>
          <a:prstGeom prst="rect">
            <a:avLst/>
          </a:prstGeom>
          <a:noFill/>
        </p:spPr>
        <p:txBody>
          <a:bodyPr wrap="square" rtlCol="0">
            <a:spAutoFit/>
          </a:bodyPr>
          <a:lstStyle/>
          <a:p>
            <a:pPr algn="ctr"/>
            <a:r>
              <a:rPr lang="en-NZ" sz="2800" dirty="0">
                <a:solidFill>
                  <a:schemeClr val="tx1">
                    <a:lumMod val="50000"/>
                    <a:lumOff val="50000"/>
                  </a:schemeClr>
                </a:solidFill>
              </a:rPr>
              <a:t>TOPIC</a:t>
            </a:r>
            <a:r>
              <a:rPr lang="en-NZ" sz="2800" baseline="0" dirty="0">
                <a:solidFill>
                  <a:schemeClr val="tx1">
                    <a:lumMod val="50000"/>
                    <a:lumOff val="50000"/>
                  </a:schemeClr>
                </a:solidFill>
              </a:rPr>
              <a:t> </a:t>
            </a:r>
          </a:p>
          <a:p>
            <a:pPr algn="ctr"/>
            <a:r>
              <a:rPr lang="en-NZ" sz="2800" baseline="0" dirty="0">
                <a:solidFill>
                  <a:schemeClr val="tx1">
                    <a:lumMod val="50000"/>
                    <a:lumOff val="50000"/>
                  </a:schemeClr>
                </a:solidFill>
              </a:rPr>
              <a:t>2</a:t>
            </a:r>
            <a:endParaRPr lang="en-NZ" sz="2800" dirty="0">
              <a:solidFill>
                <a:schemeClr val="tx1">
                  <a:lumMod val="50000"/>
                  <a:lumOff val="50000"/>
                </a:schemeClr>
              </a:solidFill>
            </a:endParaRPr>
          </a:p>
        </p:txBody>
      </p:sp>
      <p:sp>
        <p:nvSpPr>
          <p:cNvPr id="17" name="Text Placeholder 8"/>
          <p:cNvSpPr>
            <a:spLocks noGrp="1"/>
          </p:cNvSpPr>
          <p:nvPr>
            <p:ph type="body" sz="quarter" idx="13"/>
          </p:nvPr>
        </p:nvSpPr>
        <p:spPr>
          <a:xfrm>
            <a:off x="1979613" y="44624"/>
            <a:ext cx="5616575" cy="1052513"/>
          </a:xfrm>
          <a:prstGeom prst="roundRect">
            <a:avLst/>
          </a:prstGeom>
          <a:ln>
            <a:solidFill>
              <a:schemeClr val="tx2">
                <a:lumMod val="20000"/>
                <a:lumOff val="80000"/>
              </a:schemeClr>
            </a:solidFill>
          </a:ln>
        </p:spPr>
        <p:txBody>
          <a:bodyPr anchor="ctr" anchorCtr="0">
            <a:normAutofit/>
          </a:bodyPr>
          <a:lstStyle>
            <a:lvl1pPr algn="ctr">
              <a:buNone/>
              <a:defRPr sz="2800"/>
            </a:lvl1pPr>
          </a:lstStyle>
          <a:p>
            <a:pPr lvl="0"/>
            <a:endParaRPr lang="en-N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pic 3 - content">
    <p:spTree>
      <p:nvGrpSpPr>
        <p:cNvPr id="1" name=""/>
        <p:cNvGrpSpPr/>
        <p:nvPr/>
      </p:nvGrpSpPr>
      <p:grpSpPr>
        <a:xfrm>
          <a:off x="0" y="0"/>
          <a:ext cx="0" cy="0"/>
          <a:chOff x="0" y="0"/>
          <a:chExt cx="0" cy="0"/>
        </a:xfrm>
      </p:grpSpPr>
      <p:sp>
        <p:nvSpPr>
          <p:cNvPr id="12" name="Date Placeholder 2"/>
          <p:cNvSpPr>
            <a:spLocks noGrp="1"/>
          </p:cNvSpPr>
          <p:nvPr>
            <p:ph type="dt" sz="half" idx="10"/>
          </p:nvPr>
        </p:nvSpPr>
        <p:spPr>
          <a:xfrm>
            <a:off x="457200" y="6356350"/>
            <a:ext cx="2133600" cy="365125"/>
          </a:xfrm>
        </p:spPr>
        <p:txBody>
          <a:bodyPr/>
          <a:lstStyle/>
          <a:p>
            <a:fld id="{06FF6E47-ADA7-4FED-AB08-1331E873ABB6}" type="datetimeFigureOut">
              <a:rPr lang="en-NZ" smtClean="0"/>
              <a:pPr/>
              <a:t>5/11/2023</a:t>
            </a:fld>
            <a:endParaRPr lang="en-NZ"/>
          </a:p>
        </p:txBody>
      </p:sp>
      <p:sp>
        <p:nvSpPr>
          <p:cNvPr id="13" name="Footer Placeholder 3"/>
          <p:cNvSpPr>
            <a:spLocks noGrp="1"/>
          </p:cNvSpPr>
          <p:nvPr>
            <p:ph type="ftr" sz="quarter" idx="11"/>
          </p:nvPr>
        </p:nvSpPr>
        <p:spPr>
          <a:xfrm>
            <a:off x="3124200" y="6356350"/>
            <a:ext cx="2895600" cy="365125"/>
          </a:xfrm>
        </p:spPr>
        <p:txBody>
          <a:bodyPr/>
          <a:lstStyle/>
          <a:p>
            <a:endParaRPr lang="en-NZ"/>
          </a:p>
        </p:txBody>
      </p:sp>
      <p:sp>
        <p:nvSpPr>
          <p:cNvPr id="14" name="Slide Number Placeholder 4"/>
          <p:cNvSpPr>
            <a:spLocks noGrp="1"/>
          </p:cNvSpPr>
          <p:nvPr>
            <p:ph type="sldNum" sz="quarter" idx="12"/>
          </p:nvPr>
        </p:nvSpPr>
        <p:spPr>
          <a:xfrm>
            <a:off x="6553200" y="6356350"/>
            <a:ext cx="2133600" cy="365125"/>
          </a:xfrm>
        </p:spPr>
        <p:txBody>
          <a:bodyPr/>
          <a:lstStyle/>
          <a:p>
            <a:fld id="{C33A4D7D-5D5F-4901-BBCA-13E47E04E09A}" type="slidenum">
              <a:rPr lang="en-NZ" smtClean="0"/>
              <a:pPr/>
              <a:t>‹#›</a:t>
            </a:fld>
            <a:endParaRPr lang="en-NZ"/>
          </a:p>
        </p:txBody>
      </p:sp>
      <p:pic>
        <p:nvPicPr>
          <p:cNvPr id="15" name="Content Placeholder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16" name="TextBox 15"/>
          <p:cNvSpPr txBox="1"/>
          <p:nvPr userDrawn="1"/>
        </p:nvSpPr>
        <p:spPr>
          <a:xfrm>
            <a:off x="7596336" y="44624"/>
            <a:ext cx="1512168" cy="954107"/>
          </a:xfrm>
          <a:prstGeom prst="rect">
            <a:avLst/>
          </a:prstGeom>
          <a:noFill/>
        </p:spPr>
        <p:txBody>
          <a:bodyPr wrap="square" rtlCol="0">
            <a:spAutoFit/>
          </a:bodyPr>
          <a:lstStyle/>
          <a:p>
            <a:pPr algn="ctr"/>
            <a:r>
              <a:rPr lang="en-NZ" sz="2800" dirty="0">
                <a:solidFill>
                  <a:schemeClr val="tx1">
                    <a:lumMod val="50000"/>
                    <a:lumOff val="50000"/>
                  </a:schemeClr>
                </a:solidFill>
              </a:rPr>
              <a:t>TOPIC</a:t>
            </a:r>
            <a:r>
              <a:rPr lang="en-NZ" sz="2800" baseline="0" dirty="0">
                <a:solidFill>
                  <a:schemeClr val="tx1">
                    <a:lumMod val="50000"/>
                    <a:lumOff val="50000"/>
                  </a:schemeClr>
                </a:solidFill>
              </a:rPr>
              <a:t> </a:t>
            </a:r>
          </a:p>
          <a:p>
            <a:pPr algn="ctr"/>
            <a:r>
              <a:rPr lang="en-NZ" sz="2800" baseline="0" dirty="0">
                <a:solidFill>
                  <a:schemeClr val="tx1">
                    <a:lumMod val="50000"/>
                    <a:lumOff val="50000"/>
                  </a:schemeClr>
                </a:solidFill>
              </a:rPr>
              <a:t>3</a:t>
            </a:r>
            <a:endParaRPr lang="en-NZ" sz="2800" dirty="0">
              <a:solidFill>
                <a:schemeClr val="tx1">
                  <a:lumMod val="50000"/>
                  <a:lumOff val="50000"/>
                </a:schemeClr>
              </a:solidFill>
            </a:endParaRPr>
          </a:p>
        </p:txBody>
      </p:sp>
      <p:sp>
        <p:nvSpPr>
          <p:cNvPr id="17" name="Text Placeholder 8"/>
          <p:cNvSpPr>
            <a:spLocks noGrp="1"/>
          </p:cNvSpPr>
          <p:nvPr>
            <p:ph type="body" sz="quarter" idx="13"/>
          </p:nvPr>
        </p:nvSpPr>
        <p:spPr>
          <a:xfrm>
            <a:off x="1979613" y="44624"/>
            <a:ext cx="5616575" cy="1052513"/>
          </a:xfrm>
          <a:prstGeom prst="roundRect">
            <a:avLst/>
          </a:prstGeom>
          <a:ln>
            <a:solidFill>
              <a:schemeClr val="tx2">
                <a:lumMod val="20000"/>
                <a:lumOff val="80000"/>
              </a:schemeClr>
            </a:solidFill>
          </a:ln>
        </p:spPr>
        <p:txBody>
          <a:bodyPr anchor="ctr" anchorCtr="0">
            <a:normAutofit/>
          </a:bodyPr>
          <a:lstStyle>
            <a:lvl1pPr algn="ctr">
              <a:buNone/>
              <a:defRPr sz="2800"/>
            </a:lvl1pPr>
          </a:lstStyle>
          <a:p>
            <a:pPr lvl="0"/>
            <a:endParaRPr lang="en-N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opic 4 - content">
    <p:spTree>
      <p:nvGrpSpPr>
        <p:cNvPr id="1" name=""/>
        <p:cNvGrpSpPr/>
        <p:nvPr/>
      </p:nvGrpSpPr>
      <p:grpSpPr>
        <a:xfrm>
          <a:off x="0" y="0"/>
          <a:ext cx="0" cy="0"/>
          <a:chOff x="0" y="0"/>
          <a:chExt cx="0" cy="0"/>
        </a:xfrm>
      </p:grpSpPr>
      <p:sp>
        <p:nvSpPr>
          <p:cNvPr id="12" name="Date Placeholder 2"/>
          <p:cNvSpPr>
            <a:spLocks noGrp="1"/>
          </p:cNvSpPr>
          <p:nvPr>
            <p:ph type="dt" sz="half" idx="10"/>
          </p:nvPr>
        </p:nvSpPr>
        <p:spPr>
          <a:xfrm>
            <a:off x="457200" y="6356350"/>
            <a:ext cx="2133600" cy="365125"/>
          </a:xfrm>
        </p:spPr>
        <p:txBody>
          <a:bodyPr/>
          <a:lstStyle/>
          <a:p>
            <a:fld id="{06FF6E47-ADA7-4FED-AB08-1331E873ABB6}" type="datetimeFigureOut">
              <a:rPr lang="en-NZ" smtClean="0"/>
              <a:pPr/>
              <a:t>5/11/2023</a:t>
            </a:fld>
            <a:endParaRPr lang="en-NZ"/>
          </a:p>
        </p:txBody>
      </p:sp>
      <p:sp>
        <p:nvSpPr>
          <p:cNvPr id="13" name="Footer Placeholder 3"/>
          <p:cNvSpPr>
            <a:spLocks noGrp="1"/>
          </p:cNvSpPr>
          <p:nvPr>
            <p:ph type="ftr" sz="quarter" idx="11"/>
          </p:nvPr>
        </p:nvSpPr>
        <p:spPr>
          <a:xfrm>
            <a:off x="3124200" y="6356350"/>
            <a:ext cx="2895600" cy="365125"/>
          </a:xfrm>
        </p:spPr>
        <p:txBody>
          <a:bodyPr/>
          <a:lstStyle/>
          <a:p>
            <a:endParaRPr lang="en-NZ"/>
          </a:p>
        </p:txBody>
      </p:sp>
      <p:sp>
        <p:nvSpPr>
          <p:cNvPr id="14" name="Slide Number Placeholder 4"/>
          <p:cNvSpPr>
            <a:spLocks noGrp="1"/>
          </p:cNvSpPr>
          <p:nvPr>
            <p:ph type="sldNum" sz="quarter" idx="12"/>
          </p:nvPr>
        </p:nvSpPr>
        <p:spPr>
          <a:xfrm>
            <a:off x="6553200" y="6356350"/>
            <a:ext cx="2133600" cy="365125"/>
          </a:xfrm>
        </p:spPr>
        <p:txBody>
          <a:bodyPr/>
          <a:lstStyle/>
          <a:p>
            <a:fld id="{C33A4D7D-5D5F-4901-BBCA-13E47E04E09A}" type="slidenum">
              <a:rPr lang="en-NZ" smtClean="0"/>
              <a:pPr/>
              <a:t>‹#›</a:t>
            </a:fld>
            <a:endParaRPr lang="en-NZ"/>
          </a:p>
        </p:txBody>
      </p:sp>
      <p:pic>
        <p:nvPicPr>
          <p:cNvPr id="15" name="Content Placeholder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16" name="TextBox 15"/>
          <p:cNvSpPr txBox="1"/>
          <p:nvPr userDrawn="1"/>
        </p:nvSpPr>
        <p:spPr>
          <a:xfrm>
            <a:off x="7596336" y="44624"/>
            <a:ext cx="1512168" cy="954107"/>
          </a:xfrm>
          <a:prstGeom prst="rect">
            <a:avLst/>
          </a:prstGeom>
          <a:noFill/>
        </p:spPr>
        <p:txBody>
          <a:bodyPr wrap="square" rtlCol="0">
            <a:spAutoFit/>
          </a:bodyPr>
          <a:lstStyle/>
          <a:p>
            <a:pPr algn="ctr"/>
            <a:r>
              <a:rPr lang="en-NZ" sz="2800" dirty="0">
                <a:solidFill>
                  <a:schemeClr val="tx1">
                    <a:lumMod val="50000"/>
                    <a:lumOff val="50000"/>
                  </a:schemeClr>
                </a:solidFill>
              </a:rPr>
              <a:t>TOPIC</a:t>
            </a:r>
            <a:r>
              <a:rPr lang="en-NZ" sz="2800" baseline="0" dirty="0">
                <a:solidFill>
                  <a:schemeClr val="tx1">
                    <a:lumMod val="50000"/>
                    <a:lumOff val="50000"/>
                  </a:schemeClr>
                </a:solidFill>
              </a:rPr>
              <a:t> </a:t>
            </a:r>
          </a:p>
          <a:p>
            <a:pPr algn="ctr"/>
            <a:r>
              <a:rPr lang="en-NZ" sz="2800" baseline="0" dirty="0">
                <a:solidFill>
                  <a:schemeClr val="tx1">
                    <a:lumMod val="50000"/>
                    <a:lumOff val="50000"/>
                  </a:schemeClr>
                </a:solidFill>
              </a:rPr>
              <a:t>4</a:t>
            </a:r>
            <a:endParaRPr lang="en-NZ" sz="2800" dirty="0">
              <a:solidFill>
                <a:schemeClr val="tx1">
                  <a:lumMod val="50000"/>
                  <a:lumOff val="50000"/>
                </a:schemeClr>
              </a:solidFill>
            </a:endParaRPr>
          </a:p>
        </p:txBody>
      </p:sp>
      <p:sp>
        <p:nvSpPr>
          <p:cNvPr id="17" name="Text Placeholder 8"/>
          <p:cNvSpPr>
            <a:spLocks noGrp="1"/>
          </p:cNvSpPr>
          <p:nvPr>
            <p:ph type="body" sz="quarter" idx="13"/>
          </p:nvPr>
        </p:nvSpPr>
        <p:spPr>
          <a:xfrm>
            <a:off x="1979613" y="44624"/>
            <a:ext cx="5616575" cy="1052513"/>
          </a:xfrm>
          <a:prstGeom prst="roundRect">
            <a:avLst/>
          </a:prstGeom>
          <a:ln>
            <a:solidFill>
              <a:schemeClr val="tx2">
                <a:lumMod val="20000"/>
                <a:lumOff val="80000"/>
              </a:schemeClr>
            </a:solidFill>
          </a:ln>
        </p:spPr>
        <p:txBody>
          <a:bodyPr anchor="ctr" anchorCtr="0">
            <a:normAutofit/>
          </a:bodyPr>
          <a:lstStyle>
            <a:lvl1pPr algn="ctr">
              <a:buNone/>
              <a:defRPr sz="2800"/>
            </a:lvl1pPr>
          </a:lstStyle>
          <a:p>
            <a:pPr lvl="0"/>
            <a:endParaRPr lang="en-N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opic 5A - content">
    <p:spTree>
      <p:nvGrpSpPr>
        <p:cNvPr id="1" name=""/>
        <p:cNvGrpSpPr/>
        <p:nvPr/>
      </p:nvGrpSpPr>
      <p:grpSpPr>
        <a:xfrm>
          <a:off x="0" y="0"/>
          <a:ext cx="0" cy="0"/>
          <a:chOff x="0" y="0"/>
          <a:chExt cx="0" cy="0"/>
        </a:xfrm>
      </p:grpSpPr>
      <p:sp>
        <p:nvSpPr>
          <p:cNvPr id="12" name="Date Placeholder 2"/>
          <p:cNvSpPr>
            <a:spLocks noGrp="1"/>
          </p:cNvSpPr>
          <p:nvPr>
            <p:ph type="dt" sz="half" idx="10"/>
          </p:nvPr>
        </p:nvSpPr>
        <p:spPr>
          <a:xfrm>
            <a:off x="457200" y="6356350"/>
            <a:ext cx="2133600" cy="365125"/>
          </a:xfrm>
        </p:spPr>
        <p:txBody>
          <a:bodyPr/>
          <a:lstStyle/>
          <a:p>
            <a:fld id="{06FF6E47-ADA7-4FED-AB08-1331E873ABB6}" type="datetimeFigureOut">
              <a:rPr lang="en-NZ" smtClean="0"/>
              <a:pPr/>
              <a:t>5/11/2023</a:t>
            </a:fld>
            <a:endParaRPr lang="en-NZ"/>
          </a:p>
        </p:txBody>
      </p:sp>
      <p:sp>
        <p:nvSpPr>
          <p:cNvPr id="13" name="Footer Placeholder 3"/>
          <p:cNvSpPr>
            <a:spLocks noGrp="1"/>
          </p:cNvSpPr>
          <p:nvPr>
            <p:ph type="ftr" sz="quarter" idx="11"/>
          </p:nvPr>
        </p:nvSpPr>
        <p:spPr>
          <a:xfrm>
            <a:off x="3124200" y="6356350"/>
            <a:ext cx="2895600" cy="365125"/>
          </a:xfrm>
        </p:spPr>
        <p:txBody>
          <a:bodyPr/>
          <a:lstStyle/>
          <a:p>
            <a:endParaRPr lang="en-NZ"/>
          </a:p>
        </p:txBody>
      </p:sp>
      <p:sp>
        <p:nvSpPr>
          <p:cNvPr id="14" name="Slide Number Placeholder 4"/>
          <p:cNvSpPr>
            <a:spLocks noGrp="1"/>
          </p:cNvSpPr>
          <p:nvPr>
            <p:ph type="sldNum" sz="quarter" idx="12"/>
          </p:nvPr>
        </p:nvSpPr>
        <p:spPr>
          <a:xfrm>
            <a:off x="6553200" y="6356350"/>
            <a:ext cx="2133600" cy="365125"/>
          </a:xfrm>
        </p:spPr>
        <p:txBody>
          <a:bodyPr/>
          <a:lstStyle/>
          <a:p>
            <a:fld id="{C33A4D7D-5D5F-4901-BBCA-13E47E04E09A}" type="slidenum">
              <a:rPr lang="en-NZ" smtClean="0"/>
              <a:pPr/>
              <a:t>‹#›</a:t>
            </a:fld>
            <a:endParaRPr lang="en-NZ"/>
          </a:p>
        </p:txBody>
      </p:sp>
      <p:pic>
        <p:nvPicPr>
          <p:cNvPr id="15" name="Content Placeholder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16" name="TextBox 15"/>
          <p:cNvSpPr txBox="1"/>
          <p:nvPr userDrawn="1"/>
        </p:nvSpPr>
        <p:spPr>
          <a:xfrm>
            <a:off x="7596336" y="44624"/>
            <a:ext cx="1512168" cy="954107"/>
          </a:xfrm>
          <a:prstGeom prst="rect">
            <a:avLst/>
          </a:prstGeom>
          <a:noFill/>
        </p:spPr>
        <p:txBody>
          <a:bodyPr wrap="square" rtlCol="0">
            <a:spAutoFit/>
          </a:bodyPr>
          <a:lstStyle/>
          <a:p>
            <a:pPr algn="ctr"/>
            <a:r>
              <a:rPr lang="en-NZ" sz="2800" dirty="0">
                <a:solidFill>
                  <a:schemeClr val="tx1">
                    <a:lumMod val="50000"/>
                    <a:lumOff val="50000"/>
                  </a:schemeClr>
                </a:solidFill>
              </a:rPr>
              <a:t>TOPIC</a:t>
            </a:r>
            <a:r>
              <a:rPr lang="en-NZ" sz="2800" baseline="0" dirty="0">
                <a:solidFill>
                  <a:schemeClr val="tx1">
                    <a:lumMod val="50000"/>
                    <a:lumOff val="50000"/>
                  </a:schemeClr>
                </a:solidFill>
              </a:rPr>
              <a:t> </a:t>
            </a:r>
          </a:p>
          <a:p>
            <a:pPr algn="ctr"/>
            <a:r>
              <a:rPr lang="en-NZ" sz="2800" baseline="0" dirty="0">
                <a:solidFill>
                  <a:schemeClr val="tx1">
                    <a:lumMod val="50000"/>
                    <a:lumOff val="50000"/>
                  </a:schemeClr>
                </a:solidFill>
              </a:rPr>
              <a:t>4B</a:t>
            </a:r>
            <a:endParaRPr lang="en-NZ" sz="2800" dirty="0">
              <a:solidFill>
                <a:schemeClr val="tx1">
                  <a:lumMod val="50000"/>
                  <a:lumOff val="50000"/>
                </a:schemeClr>
              </a:solidFill>
            </a:endParaRPr>
          </a:p>
        </p:txBody>
      </p:sp>
      <p:sp>
        <p:nvSpPr>
          <p:cNvPr id="17" name="Text Placeholder 8"/>
          <p:cNvSpPr>
            <a:spLocks noGrp="1"/>
          </p:cNvSpPr>
          <p:nvPr>
            <p:ph type="body" sz="quarter" idx="13"/>
          </p:nvPr>
        </p:nvSpPr>
        <p:spPr>
          <a:xfrm>
            <a:off x="1979613" y="44624"/>
            <a:ext cx="5616575" cy="1052513"/>
          </a:xfrm>
          <a:prstGeom prst="roundRect">
            <a:avLst/>
          </a:prstGeom>
          <a:ln>
            <a:solidFill>
              <a:schemeClr val="tx2">
                <a:lumMod val="20000"/>
                <a:lumOff val="80000"/>
              </a:schemeClr>
            </a:solidFill>
          </a:ln>
        </p:spPr>
        <p:txBody>
          <a:bodyPr anchor="ctr" anchorCtr="0">
            <a:normAutofit/>
          </a:bodyPr>
          <a:lstStyle>
            <a:lvl1pPr algn="ctr">
              <a:buNone/>
              <a:defRPr sz="2800"/>
            </a:lvl1pPr>
          </a:lstStyle>
          <a:p>
            <a:pPr lvl="0"/>
            <a:endParaRPr lang="en-N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opic 5B - conten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6FF6E47-ADA7-4FED-AB08-1331E873ABB6}" type="datetimeFigureOut">
              <a:rPr lang="en-NZ" smtClean="0"/>
              <a:pPr/>
              <a:t>5/11/2023</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C33A4D7D-5D5F-4901-BBCA-13E47E04E09A}" type="slidenum">
              <a:rPr lang="en-NZ" smtClean="0"/>
              <a:pPr/>
              <a:t>‹#›</a:t>
            </a:fld>
            <a:endParaRPr lang="en-NZ"/>
          </a:p>
        </p:txBody>
      </p:sp>
      <p:pic>
        <p:nvPicPr>
          <p:cNvPr id="6" name="Content Placeholder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7" name="TextBox 6"/>
          <p:cNvSpPr txBox="1"/>
          <p:nvPr userDrawn="1"/>
        </p:nvSpPr>
        <p:spPr>
          <a:xfrm>
            <a:off x="7596336" y="44624"/>
            <a:ext cx="1512168" cy="954107"/>
          </a:xfrm>
          <a:prstGeom prst="rect">
            <a:avLst/>
          </a:prstGeom>
          <a:noFill/>
        </p:spPr>
        <p:txBody>
          <a:bodyPr wrap="square" rtlCol="0">
            <a:spAutoFit/>
          </a:bodyPr>
          <a:lstStyle/>
          <a:p>
            <a:pPr algn="ctr"/>
            <a:r>
              <a:rPr lang="en-NZ" sz="2800" dirty="0">
                <a:solidFill>
                  <a:schemeClr val="tx1">
                    <a:lumMod val="50000"/>
                    <a:lumOff val="50000"/>
                  </a:schemeClr>
                </a:solidFill>
              </a:rPr>
              <a:t>TOPIC</a:t>
            </a:r>
            <a:r>
              <a:rPr lang="en-NZ" sz="2800" baseline="0" dirty="0">
                <a:solidFill>
                  <a:schemeClr val="tx1">
                    <a:lumMod val="50000"/>
                    <a:lumOff val="50000"/>
                  </a:schemeClr>
                </a:solidFill>
              </a:rPr>
              <a:t> </a:t>
            </a:r>
          </a:p>
          <a:p>
            <a:pPr algn="ctr"/>
            <a:r>
              <a:rPr lang="en-NZ" sz="2800" baseline="0" dirty="0">
                <a:solidFill>
                  <a:schemeClr val="tx1">
                    <a:lumMod val="50000"/>
                    <a:lumOff val="50000"/>
                  </a:schemeClr>
                </a:solidFill>
              </a:rPr>
              <a:t>5</a:t>
            </a:r>
            <a:endParaRPr lang="en-NZ" sz="2800" dirty="0">
              <a:solidFill>
                <a:schemeClr val="tx1">
                  <a:lumMod val="50000"/>
                  <a:lumOff val="50000"/>
                </a:schemeClr>
              </a:solidFill>
            </a:endParaRPr>
          </a:p>
        </p:txBody>
      </p:sp>
      <p:sp>
        <p:nvSpPr>
          <p:cNvPr id="9" name="Text Placeholder 8"/>
          <p:cNvSpPr>
            <a:spLocks noGrp="1"/>
          </p:cNvSpPr>
          <p:nvPr>
            <p:ph type="body" sz="quarter" idx="13"/>
          </p:nvPr>
        </p:nvSpPr>
        <p:spPr>
          <a:xfrm>
            <a:off x="1979613" y="44624"/>
            <a:ext cx="5616575" cy="1052513"/>
          </a:xfrm>
          <a:prstGeom prst="roundRect">
            <a:avLst/>
          </a:prstGeom>
          <a:ln>
            <a:solidFill>
              <a:schemeClr val="tx2">
                <a:lumMod val="20000"/>
                <a:lumOff val="80000"/>
              </a:schemeClr>
            </a:solidFill>
          </a:ln>
        </p:spPr>
        <p:txBody>
          <a:bodyPr anchor="ctr" anchorCtr="0">
            <a:normAutofit/>
          </a:bodyPr>
          <a:lstStyle>
            <a:lvl1pPr algn="ctr">
              <a:buNone/>
              <a:defRPr sz="2800"/>
            </a:lvl1pPr>
          </a:lstStyle>
          <a:p>
            <a:pPr lvl="0"/>
            <a:endParaRPr lang="en-N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opic 6 - conten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6FF6E47-ADA7-4FED-AB08-1331E873ABB6}" type="datetimeFigureOut">
              <a:rPr lang="en-NZ" smtClean="0"/>
              <a:pPr/>
              <a:t>5/11/2023</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C33A4D7D-5D5F-4901-BBCA-13E47E04E09A}" type="slidenum">
              <a:rPr lang="en-NZ" smtClean="0"/>
              <a:pPr/>
              <a:t>‹#›</a:t>
            </a:fld>
            <a:endParaRPr lang="en-NZ"/>
          </a:p>
        </p:txBody>
      </p:sp>
      <p:pic>
        <p:nvPicPr>
          <p:cNvPr id="6" name="Content Placeholder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7" name="TextBox 6"/>
          <p:cNvSpPr txBox="1"/>
          <p:nvPr userDrawn="1"/>
        </p:nvSpPr>
        <p:spPr>
          <a:xfrm>
            <a:off x="7596336" y="44624"/>
            <a:ext cx="1512168" cy="954107"/>
          </a:xfrm>
          <a:prstGeom prst="rect">
            <a:avLst/>
          </a:prstGeom>
          <a:noFill/>
        </p:spPr>
        <p:txBody>
          <a:bodyPr wrap="square" rtlCol="0">
            <a:spAutoFit/>
          </a:bodyPr>
          <a:lstStyle/>
          <a:p>
            <a:pPr algn="ctr"/>
            <a:r>
              <a:rPr lang="en-NZ" sz="2800" dirty="0">
                <a:solidFill>
                  <a:schemeClr val="tx1">
                    <a:lumMod val="50000"/>
                    <a:lumOff val="50000"/>
                  </a:schemeClr>
                </a:solidFill>
              </a:rPr>
              <a:t>TOPIC</a:t>
            </a:r>
            <a:r>
              <a:rPr lang="en-NZ" sz="2800" baseline="0" dirty="0">
                <a:solidFill>
                  <a:schemeClr val="tx1">
                    <a:lumMod val="50000"/>
                    <a:lumOff val="50000"/>
                  </a:schemeClr>
                </a:solidFill>
              </a:rPr>
              <a:t> </a:t>
            </a:r>
          </a:p>
          <a:p>
            <a:pPr algn="ctr"/>
            <a:r>
              <a:rPr lang="en-NZ" sz="2800" baseline="0" dirty="0">
                <a:solidFill>
                  <a:schemeClr val="tx1">
                    <a:lumMod val="50000"/>
                    <a:lumOff val="50000"/>
                  </a:schemeClr>
                </a:solidFill>
              </a:rPr>
              <a:t>6</a:t>
            </a:r>
            <a:endParaRPr lang="en-NZ" sz="2800" dirty="0">
              <a:solidFill>
                <a:schemeClr val="tx1">
                  <a:lumMod val="50000"/>
                  <a:lumOff val="50000"/>
                </a:schemeClr>
              </a:solidFill>
            </a:endParaRPr>
          </a:p>
        </p:txBody>
      </p:sp>
      <p:sp>
        <p:nvSpPr>
          <p:cNvPr id="9" name="Text Placeholder 8"/>
          <p:cNvSpPr>
            <a:spLocks noGrp="1"/>
          </p:cNvSpPr>
          <p:nvPr>
            <p:ph type="body" sz="quarter" idx="13"/>
          </p:nvPr>
        </p:nvSpPr>
        <p:spPr>
          <a:xfrm>
            <a:off x="1979613" y="44624"/>
            <a:ext cx="5616575" cy="1052513"/>
          </a:xfrm>
          <a:prstGeom prst="roundRect">
            <a:avLst/>
          </a:prstGeom>
          <a:ln>
            <a:solidFill>
              <a:schemeClr val="tx2">
                <a:lumMod val="20000"/>
                <a:lumOff val="80000"/>
              </a:schemeClr>
            </a:solidFill>
          </a:ln>
        </p:spPr>
        <p:txBody>
          <a:bodyPr anchor="ctr" anchorCtr="0">
            <a:normAutofit/>
          </a:bodyPr>
          <a:lstStyle>
            <a:lvl1pPr algn="ctr">
              <a:buNone/>
              <a:defRPr sz="2800"/>
            </a:lvl1pPr>
          </a:lstStyle>
          <a:p>
            <a:pPr lvl="0"/>
            <a:endParaRPr lang="en-N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opic 7 - conten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6FF6E47-ADA7-4FED-AB08-1331E873ABB6}" type="datetimeFigureOut">
              <a:rPr lang="en-NZ" smtClean="0"/>
              <a:pPr/>
              <a:t>5/11/2023</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C33A4D7D-5D5F-4901-BBCA-13E47E04E09A}" type="slidenum">
              <a:rPr lang="en-NZ" smtClean="0"/>
              <a:pPr/>
              <a:t>‹#›</a:t>
            </a:fld>
            <a:endParaRPr lang="en-NZ"/>
          </a:p>
        </p:txBody>
      </p:sp>
      <p:pic>
        <p:nvPicPr>
          <p:cNvPr id="6" name="Content Placeholder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7" name="TextBox 6"/>
          <p:cNvSpPr txBox="1"/>
          <p:nvPr userDrawn="1"/>
        </p:nvSpPr>
        <p:spPr>
          <a:xfrm>
            <a:off x="7596336" y="44624"/>
            <a:ext cx="1512168" cy="954107"/>
          </a:xfrm>
          <a:prstGeom prst="rect">
            <a:avLst/>
          </a:prstGeom>
          <a:noFill/>
        </p:spPr>
        <p:txBody>
          <a:bodyPr wrap="square" rtlCol="0">
            <a:spAutoFit/>
          </a:bodyPr>
          <a:lstStyle/>
          <a:p>
            <a:pPr algn="ctr"/>
            <a:r>
              <a:rPr lang="en-NZ" sz="2800" dirty="0">
                <a:solidFill>
                  <a:schemeClr val="tx1">
                    <a:lumMod val="50000"/>
                    <a:lumOff val="50000"/>
                  </a:schemeClr>
                </a:solidFill>
              </a:rPr>
              <a:t>TOPIC</a:t>
            </a:r>
            <a:r>
              <a:rPr lang="en-NZ" sz="2800" baseline="0" dirty="0">
                <a:solidFill>
                  <a:schemeClr val="tx1">
                    <a:lumMod val="50000"/>
                    <a:lumOff val="50000"/>
                  </a:schemeClr>
                </a:solidFill>
              </a:rPr>
              <a:t> </a:t>
            </a:r>
          </a:p>
          <a:p>
            <a:pPr algn="ctr"/>
            <a:r>
              <a:rPr lang="en-NZ" sz="2800" baseline="0" dirty="0">
                <a:solidFill>
                  <a:schemeClr val="tx1">
                    <a:lumMod val="50000"/>
                    <a:lumOff val="50000"/>
                  </a:schemeClr>
                </a:solidFill>
              </a:rPr>
              <a:t>7</a:t>
            </a:r>
            <a:endParaRPr lang="en-NZ" sz="2800" dirty="0">
              <a:solidFill>
                <a:schemeClr val="tx1">
                  <a:lumMod val="50000"/>
                  <a:lumOff val="50000"/>
                </a:schemeClr>
              </a:solidFill>
            </a:endParaRPr>
          </a:p>
        </p:txBody>
      </p:sp>
      <p:sp>
        <p:nvSpPr>
          <p:cNvPr id="9" name="Text Placeholder 8"/>
          <p:cNvSpPr>
            <a:spLocks noGrp="1"/>
          </p:cNvSpPr>
          <p:nvPr>
            <p:ph type="body" sz="quarter" idx="13"/>
          </p:nvPr>
        </p:nvSpPr>
        <p:spPr>
          <a:xfrm>
            <a:off x="1979613" y="44624"/>
            <a:ext cx="5616575" cy="1052513"/>
          </a:xfrm>
          <a:prstGeom prst="roundRect">
            <a:avLst/>
          </a:prstGeom>
          <a:ln>
            <a:solidFill>
              <a:schemeClr val="tx2">
                <a:lumMod val="20000"/>
                <a:lumOff val="80000"/>
              </a:schemeClr>
            </a:solidFill>
          </a:ln>
        </p:spPr>
        <p:txBody>
          <a:bodyPr anchor="ctr" anchorCtr="0">
            <a:normAutofit/>
          </a:bodyPr>
          <a:lstStyle>
            <a:lvl1pPr algn="ctr">
              <a:buNone/>
              <a:defRPr sz="2800"/>
            </a:lvl1pPr>
          </a:lstStyle>
          <a:p>
            <a:pPr lvl="0"/>
            <a:endParaRPr lang="en-N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FF6E47-ADA7-4FED-AB08-1331E873ABB6}" type="datetimeFigureOut">
              <a:rPr lang="en-NZ" smtClean="0"/>
              <a:pPr/>
              <a:t>5/11/2023</a:t>
            </a:fld>
            <a:endParaRPr lang="en-N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3A4D7D-5D5F-4901-BBCA-13E47E04E09A}" type="slidenum">
              <a:rPr lang="en-NZ" smtClean="0"/>
              <a:pPr/>
              <a:t>‹#›</a:t>
            </a:fld>
            <a:endParaRPr lang="en-NZ"/>
          </a:p>
        </p:txBody>
      </p:sp>
    </p:spTree>
  </p:cSld>
  <p:clrMap bg1="lt1" tx1="dk1" bg2="lt2" tx2="dk2" accent1="accent1" accent2="accent2" accent3="accent3" accent4="accent4" accent5="accent5" accent6="accent6" hlink="hlink" folHlink="folHlink"/>
  <p:sldLayoutIdLst>
    <p:sldLayoutId id="2147483679" r:id="rId1"/>
    <p:sldLayoutId id="2147483649" r:id="rId2"/>
    <p:sldLayoutId id="2147483670" r:id="rId3"/>
    <p:sldLayoutId id="2147483669" r:id="rId4"/>
    <p:sldLayoutId id="2147483668" r:id="rId5"/>
    <p:sldLayoutId id="2147483667" r:id="rId6"/>
    <p:sldLayoutId id="2147483665" r:id="rId7"/>
    <p:sldLayoutId id="2147483666" r:id="rId8"/>
    <p:sldLayoutId id="2147483671" r:id="rId9"/>
    <p:sldLayoutId id="2147483655" r:id="rId10"/>
    <p:sldLayoutId id="2147483672" r:id="rId11"/>
    <p:sldLayoutId id="2147483673" r:id="rId12"/>
    <p:sldLayoutId id="2147483674" r:id="rId13"/>
    <p:sldLayoutId id="2147483675" r:id="rId14"/>
    <p:sldLayoutId id="2147483676" r:id="rId15"/>
    <p:sldLayoutId id="2147483677" r:id="rId16"/>
    <p:sldLayoutId id="2147483678" r:id="rId1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nzlii.org/cgi-bin/sinodisp/nz/cases/NZHC/2015/1011.html?query=wan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5.xml"/><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6.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179512" y="1"/>
            <a:ext cx="3816424" cy="2120578"/>
          </a:xfrm>
        </p:spPr>
      </p:pic>
      <p:sp>
        <p:nvSpPr>
          <p:cNvPr id="12" name="Subtitle 11"/>
          <p:cNvSpPr>
            <a:spLocks noGrp="1"/>
          </p:cNvSpPr>
          <p:nvPr>
            <p:ph type="subTitle" idx="4294967295"/>
          </p:nvPr>
        </p:nvSpPr>
        <p:spPr>
          <a:xfrm>
            <a:off x="342106" y="2292350"/>
            <a:ext cx="8459788" cy="3513138"/>
          </a:xfrm>
        </p:spPr>
        <p:txBody>
          <a:bodyPr>
            <a:normAutofit/>
          </a:bodyPr>
          <a:lstStyle/>
          <a:p>
            <a:pPr marL="0" indent="0" algn="ctr">
              <a:buNone/>
            </a:pPr>
            <a:r>
              <a:rPr lang="en-NZ" dirty="0"/>
              <a:t>Real Estate Continuing Education (Supervision)</a:t>
            </a:r>
            <a:endParaRPr lang="en-NZ" sz="2800" b="1" dirty="0">
              <a:solidFill>
                <a:srgbClr val="006666"/>
              </a:solidFill>
              <a:latin typeface="+mj-lt"/>
              <a:cs typeface="Calibri" pitchFamily="34" charset="0"/>
            </a:endParaRPr>
          </a:p>
        </p:txBody>
      </p:sp>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NZ"/>
          </a:p>
        </p:txBody>
      </p:sp>
      <p:pic>
        <p:nvPicPr>
          <p:cNvPr id="11265" name="Picture 1"/>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314410" y="3645024"/>
            <a:ext cx="4515180" cy="236796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446158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 Placeholder 5"/>
          <p:cNvSpPr>
            <a:spLocks noGrp="1"/>
          </p:cNvSpPr>
          <p:nvPr>
            <p:ph type="body" sz="quarter" idx="13"/>
          </p:nvPr>
        </p:nvSpPr>
        <p:spPr/>
        <p:txBody>
          <a:bodyPr>
            <a:normAutofit/>
          </a:bodyPr>
          <a:lstStyle/>
          <a:p>
            <a:pPr lvl="0" fontAlgn="base">
              <a:spcBef>
                <a:spcPct val="0"/>
              </a:spcBef>
              <a:spcAft>
                <a:spcPct val="0"/>
              </a:spcAft>
              <a:tabLst>
                <a:tab pos="1555750" algn="l"/>
              </a:tabLst>
            </a:pPr>
            <a:r>
              <a:rPr lang="en-NZ" dirty="0">
                <a:cs typeface="Arial" pitchFamily="34" charset="0"/>
              </a:rPr>
              <a:t>The Professional Standard on Supervision</a:t>
            </a:r>
          </a:p>
        </p:txBody>
      </p:sp>
      <p:sp>
        <p:nvSpPr>
          <p:cNvPr id="7" name="Rectangle 6"/>
          <p:cNvSpPr/>
          <p:nvPr/>
        </p:nvSpPr>
        <p:spPr>
          <a:xfrm>
            <a:off x="394706" y="1471711"/>
            <a:ext cx="8569781" cy="3277820"/>
          </a:xfrm>
          <a:prstGeom prst="rect">
            <a:avLst/>
          </a:prstGeom>
        </p:spPr>
        <p:txBody>
          <a:bodyPr wrap="square">
            <a:spAutoFit/>
          </a:bodyPr>
          <a:lstStyle/>
          <a:p>
            <a:pPr lvl="0" fontAlgn="base">
              <a:spcBef>
                <a:spcPct val="0"/>
              </a:spcBef>
              <a:spcAft>
                <a:spcPct val="0"/>
              </a:spcAft>
              <a:tabLst>
                <a:tab pos="1555750" algn="l"/>
              </a:tabLst>
            </a:pPr>
            <a:r>
              <a:rPr lang="en-NZ" sz="2300" dirty="0">
                <a:solidFill>
                  <a:srgbClr val="FF0000"/>
                </a:solidFill>
                <a:cs typeface="Arial" pitchFamily="34" charset="0"/>
              </a:rPr>
              <a:t>The Standard </a:t>
            </a:r>
            <a:r>
              <a:rPr lang="en-NZ" sz="2300" dirty="0">
                <a:solidFill>
                  <a:prstClr val="black"/>
                </a:solidFill>
                <a:cs typeface="Arial" pitchFamily="34" charset="0"/>
              </a:rPr>
              <a:t>does not create any binding rules of law that are directly enforceable against licensees. However, it </a:t>
            </a:r>
            <a:r>
              <a:rPr lang="en-NZ" sz="2300" dirty="0">
                <a:solidFill>
                  <a:srgbClr val="FF0000"/>
                </a:solidFill>
                <a:cs typeface="Arial" pitchFamily="34" charset="0"/>
              </a:rPr>
              <a:t>will be used by REAA in respect of its compliance and enforcement decision-making</a:t>
            </a:r>
            <a:r>
              <a:rPr lang="en-NZ" sz="2300" dirty="0">
                <a:solidFill>
                  <a:prstClr val="black"/>
                </a:solidFill>
                <a:cs typeface="Arial" pitchFamily="34" charset="0"/>
              </a:rPr>
              <a:t>. </a:t>
            </a:r>
          </a:p>
          <a:p>
            <a:pPr lvl="0" fontAlgn="base">
              <a:spcBef>
                <a:spcPct val="0"/>
              </a:spcBef>
              <a:spcAft>
                <a:spcPct val="0"/>
              </a:spcAft>
              <a:tabLst>
                <a:tab pos="1555750" algn="l"/>
              </a:tabLst>
            </a:pPr>
            <a:endParaRPr lang="en-NZ" sz="2300" dirty="0">
              <a:solidFill>
                <a:prstClr val="black"/>
              </a:solidFill>
              <a:cs typeface="Arial" pitchFamily="34" charset="0"/>
            </a:endParaRPr>
          </a:p>
          <a:p>
            <a:pPr lvl="0" fontAlgn="base">
              <a:spcBef>
                <a:spcPct val="0"/>
              </a:spcBef>
              <a:spcAft>
                <a:spcPct val="0"/>
              </a:spcAft>
              <a:tabLst>
                <a:tab pos="1555750" algn="l"/>
              </a:tabLst>
            </a:pPr>
            <a:r>
              <a:rPr lang="en-NZ" sz="2300" dirty="0">
                <a:solidFill>
                  <a:prstClr val="black"/>
                </a:solidFill>
                <a:cs typeface="Arial" pitchFamily="34" charset="0"/>
              </a:rPr>
              <a:t>It is </a:t>
            </a:r>
            <a:r>
              <a:rPr lang="en-NZ" sz="2300" dirty="0">
                <a:solidFill>
                  <a:srgbClr val="FF0000"/>
                </a:solidFill>
                <a:cs typeface="Arial" pitchFamily="34" charset="0"/>
              </a:rPr>
              <a:t>anticipated</a:t>
            </a:r>
            <a:r>
              <a:rPr lang="en-NZ" sz="2300" dirty="0">
                <a:solidFill>
                  <a:prstClr val="black"/>
                </a:solidFill>
                <a:cs typeface="Arial" pitchFamily="34" charset="0"/>
              </a:rPr>
              <a:t> that Complaints Assessment Committees (CACs) and the Real Estate Agents Disciplinary Tribunal (Tribunal) will also have regard to the Standard when considering matters that raise supervision issues.</a:t>
            </a:r>
          </a:p>
          <a:p>
            <a:pPr lvl="0" fontAlgn="base">
              <a:spcBef>
                <a:spcPct val="0"/>
              </a:spcBef>
              <a:spcAft>
                <a:spcPct val="0"/>
              </a:spcAft>
              <a:tabLst>
                <a:tab pos="1555750" algn="l"/>
              </a:tabLst>
            </a:pPr>
            <a:endParaRPr lang="en-NZ" sz="2300" dirty="0">
              <a:solidFill>
                <a:prstClr val="black"/>
              </a:solidFill>
              <a:cs typeface="Arial" pitchFamily="34" charset="0"/>
            </a:endParaRPr>
          </a:p>
        </p:txBody>
      </p:sp>
    </p:spTree>
    <p:extLst>
      <p:ext uri="{BB962C8B-B14F-4D97-AF65-F5344CB8AC3E}">
        <p14:creationId xmlns:p14="http://schemas.microsoft.com/office/powerpoint/2010/main" val="3297680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 Placeholder 5"/>
          <p:cNvSpPr>
            <a:spLocks noGrp="1"/>
          </p:cNvSpPr>
          <p:nvPr>
            <p:ph type="body" sz="quarter" idx="13"/>
          </p:nvPr>
        </p:nvSpPr>
        <p:spPr/>
        <p:txBody>
          <a:bodyPr>
            <a:normAutofit/>
          </a:bodyPr>
          <a:lstStyle/>
          <a:p>
            <a:pPr lvl="0" fontAlgn="base">
              <a:spcBef>
                <a:spcPct val="0"/>
              </a:spcBef>
              <a:spcAft>
                <a:spcPct val="0"/>
              </a:spcAft>
              <a:tabLst>
                <a:tab pos="1555750" algn="l"/>
              </a:tabLst>
            </a:pPr>
            <a:r>
              <a:rPr lang="en-NZ" dirty="0">
                <a:cs typeface="Arial" pitchFamily="34" charset="0"/>
              </a:rPr>
              <a:t>The Professional Standard on Supervision</a:t>
            </a:r>
          </a:p>
        </p:txBody>
      </p:sp>
      <p:sp>
        <p:nvSpPr>
          <p:cNvPr id="7" name="Rectangle 6"/>
          <p:cNvSpPr/>
          <p:nvPr/>
        </p:nvSpPr>
        <p:spPr>
          <a:xfrm>
            <a:off x="503009" y="2204864"/>
            <a:ext cx="8317463" cy="4154984"/>
          </a:xfrm>
          <a:prstGeom prst="rect">
            <a:avLst/>
          </a:prstGeom>
        </p:spPr>
        <p:txBody>
          <a:bodyPr wrap="square">
            <a:spAutoFit/>
          </a:bodyPr>
          <a:lstStyle/>
          <a:p>
            <a:r>
              <a:rPr lang="en-NZ" sz="2400" dirty="0"/>
              <a:t>The new mantra for licensed agents and licensed branch managers carrying out supervision is to </a:t>
            </a:r>
            <a:r>
              <a:rPr lang="en-NZ" sz="2400" b="1" dirty="0">
                <a:solidFill>
                  <a:srgbClr val="FF0000"/>
                </a:solidFill>
              </a:rPr>
              <a:t>‘comply then verify’.</a:t>
            </a:r>
          </a:p>
          <a:p>
            <a:endParaRPr lang="en-NZ" sz="2400" dirty="0"/>
          </a:p>
          <a:p>
            <a:r>
              <a:rPr lang="en-NZ" sz="2400" dirty="0"/>
              <a:t>Agencies, licensed agents and licensed branch managers carrying out supervision who </a:t>
            </a:r>
            <a:r>
              <a:rPr lang="en-NZ" sz="2400" dirty="0">
                <a:solidFill>
                  <a:srgbClr val="FF0000"/>
                </a:solidFill>
              </a:rPr>
              <a:t>are unable to validate effective supervision and management practices are now increasingly facing unsatisfactory conduct findings and penalties</a:t>
            </a:r>
            <a:r>
              <a:rPr lang="en-NZ" sz="2400" dirty="0"/>
              <a:t>. Findings may be against them personally, and/or against the agency. </a:t>
            </a:r>
          </a:p>
          <a:p>
            <a:endParaRPr lang="en-NZ" sz="2400" dirty="0"/>
          </a:p>
          <a:p>
            <a:r>
              <a:rPr lang="en-NZ" sz="2400" dirty="0"/>
              <a:t>It is important to understand and meet compliance obligations and then to make sure that compliance can be verified.</a:t>
            </a:r>
            <a:endParaRPr lang="en-NZ" sz="2400" dirty="0">
              <a:solidFill>
                <a:prstClr val="black"/>
              </a:solidFill>
              <a:cs typeface="Arial" pitchFamily="34" charset="0"/>
            </a:endParaRPr>
          </a:p>
        </p:txBody>
      </p:sp>
      <p:sp>
        <p:nvSpPr>
          <p:cNvPr id="8" name="Rectangle 7">
            <a:extLst>
              <a:ext uri="{FF2B5EF4-FFF2-40B4-BE49-F238E27FC236}">
                <a16:creationId xmlns:a16="http://schemas.microsoft.com/office/drawing/2014/main" id="{2AC1600A-3412-4730-BAA9-9B1C1F2CC95B}"/>
              </a:ext>
            </a:extLst>
          </p:cNvPr>
          <p:cNvSpPr/>
          <p:nvPr/>
        </p:nvSpPr>
        <p:spPr>
          <a:xfrm>
            <a:off x="502211" y="1484784"/>
            <a:ext cx="3061677" cy="461665"/>
          </a:xfrm>
          <a:prstGeom prst="rect">
            <a:avLst/>
          </a:prstGeom>
        </p:spPr>
        <p:txBody>
          <a:bodyPr wrap="square">
            <a:spAutoFit/>
          </a:bodyPr>
          <a:lstStyle/>
          <a:p>
            <a:r>
              <a:rPr lang="en-NZ" sz="2400" b="1" dirty="0"/>
              <a:t>Comply then verify</a:t>
            </a:r>
            <a:endParaRPr lang="en-NZ" sz="2400" dirty="0">
              <a:solidFill>
                <a:prstClr val="black"/>
              </a:solidFill>
              <a:cs typeface="Arial" pitchFamily="34" charset="0"/>
            </a:endParaRPr>
          </a:p>
        </p:txBody>
      </p:sp>
    </p:spTree>
    <p:extLst>
      <p:ext uri="{BB962C8B-B14F-4D97-AF65-F5344CB8AC3E}">
        <p14:creationId xmlns:p14="http://schemas.microsoft.com/office/powerpoint/2010/main" val="3659269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fade">
                                      <p:cBhvr>
                                        <p:cTn id="1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 Placeholder 5"/>
          <p:cNvSpPr>
            <a:spLocks noGrp="1"/>
          </p:cNvSpPr>
          <p:nvPr>
            <p:ph type="body" sz="quarter" idx="13"/>
          </p:nvPr>
        </p:nvSpPr>
        <p:spPr/>
        <p:txBody>
          <a:bodyPr>
            <a:normAutofit/>
          </a:bodyPr>
          <a:lstStyle/>
          <a:p>
            <a:pPr lvl="0" fontAlgn="base">
              <a:spcBef>
                <a:spcPct val="0"/>
              </a:spcBef>
              <a:spcAft>
                <a:spcPct val="0"/>
              </a:spcAft>
              <a:tabLst>
                <a:tab pos="1555750" algn="l"/>
              </a:tabLst>
            </a:pPr>
            <a:r>
              <a:rPr lang="en-NZ" dirty="0">
                <a:cs typeface="Arial" pitchFamily="34" charset="0"/>
              </a:rPr>
              <a:t>The Professional Standard on Supervision</a:t>
            </a:r>
          </a:p>
        </p:txBody>
      </p:sp>
      <p:sp>
        <p:nvSpPr>
          <p:cNvPr id="7" name="Rectangle 6"/>
          <p:cNvSpPr/>
          <p:nvPr/>
        </p:nvSpPr>
        <p:spPr>
          <a:xfrm>
            <a:off x="503009" y="2204864"/>
            <a:ext cx="8317463" cy="2677656"/>
          </a:xfrm>
          <a:prstGeom prst="rect">
            <a:avLst/>
          </a:prstGeom>
        </p:spPr>
        <p:txBody>
          <a:bodyPr wrap="square">
            <a:spAutoFit/>
          </a:bodyPr>
          <a:lstStyle/>
          <a:p>
            <a:r>
              <a:rPr lang="en-NZ" sz="2400" dirty="0">
                <a:solidFill>
                  <a:srgbClr val="FF0000"/>
                </a:solidFill>
              </a:rPr>
              <a:t>Developing a ‘best practice’ compliance and risk management programme is a sound investment in any real estate business</a:t>
            </a:r>
            <a:r>
              <a:rPr lang="en-NZ" sz="2400" dirty="0"/>
              <a:t>.</a:t>
            </a:r>
          </a:p>
          <a:p>
            <a:endParaRPr lang="en-NZ" sz="2400" dirty="0"/>
          </a:p>
          <a:p>
            <a:r>
              <a:rPr lang="en-NZ" sz="2400" dirty="0"/>
              <a:t>Agencies should continually monitor and review supervision practices, processes and policies. </a:t>
            </a:r>
          </a:p>
          <a:p>
            <a:endParaRPr lang="en-NZ" sz="2400" dirty="0"/>
          </a:p>
          <a:p>
            <a:pPr lvl="0" fontAlgn="base">
              <a:spcBef>
                <a:spcPct val="0"/>
              </a:spcBef>
              <a:spcAft>
                <a:spcPct val="0"/>
              </a:spcAft>
              <a:tabLst>
                <a:tab pos="1555750" algn="l"/>
              </a:tabLst>
            </a:pPr>
            <a:endParaRPr lang="en-NZ" sz="2400" dirty="0">
              <a:solidFill>
                <a:prstClr val="black"/>
              </a:solidFill>
              <a:cs typeface="Arial" pitchFamily="34" charset="0"/>
            </a:endParaRPr>
          </a:p>
        </p:txBody>
      </p:sp>
      <p:sp>
        <p:nvSpPr>
          <p:cNvPr id="8" name="Rectangle 7">
            <a:extLst>
              <a:ext uri="{FF2B5EF4-FFF2-40B4-BE49-F238E27FC236}">
                <a16:creationId xmlns:a16="http://schemas.microsoft.com/office/drawing/2014/main" id="{2AC1600A-3412-4730-BAA9-9B1C1F2CC95B}"/>
              </a:ext>
            </a:extLst>
          </p:cNvPr>
          <p:cNvSpPr/>
          <p:nvPr/>
        </p:nvSpPr>
        <p:spPr>
          <a:xfrm>
            <a:off x="502211" y="1484784"/>
            <a:ext cx="3061677" cy="461665"/>
          </a:xfrm>
          <a:prstGeom prst="rect">
            <a:avLst/>
          </a:prstGeom>
        </p:spPr>
        <p:txBody>
          <a:bodyPr wrap="square">
            <a:spAutoFit/>
          </a:bodyPr>
          <a:lstStyle/>
          <a:p>
            <a:r>
              <a:rPr lang="en-NZ" sz="2400" b="1" dirty="0"/>
              <a:t>Comply then verify</a:t>
            </a:r>
            <a:endParaRPr lang="en-NZ" sz="2400" dirty="0">
              <a:solidFill>
                <a:prstClr val="black"/>
              </a:solidFill>
              <a:cs typeface="Arial" pitchFamily="34" charset="0"/>
            </a:endParaRPr>
          </a:p>
        </p:txBody>
      </p:sp>
    </p:spTree>
    <p:extLst>
      <p:ext uri="{BB962C8B-B14F-4D97-AF65-F5344CB8AC3E}">
        <p14:creationId xmlns:p14="http://schemas.microsoft.com/office/powerpoint/2010/main" val="858786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 Placeholder 2"/>
          <p:cNvSpPr>
            <a:spLocks noGrp="1"/>
          </p:cNvSpPr>
          <p:nvPr>
            <p:ph type="body" sz="quarter" idx="13"/>
          </p:nvPr>
        </p:nvSpPr>
        <p:spPr/>
        <p:txBody>
          <a:bodyPr/>
          <a:lstStyle/>
          <a:p>
            <a:r>
              <a:rPr lang="en-NZ" dirty="0"/>
              <a:t>Quiz answer(s)</a:t>
            </a:r>
          </a:p>
        </p:txBody>
      </p:sp>
      <p:sp>
        <p:nvSpPr>
          <p:cNvPr id="8" name="Text Placeholder 7"/>
          <p:cNvSpPr>
            <a:spLocks noGrp="1"/>
          </p:cNvSpPr>
          <p:nvPr>
            <p:ph type="body" sz="quarter" idx="14"/>
          </p:nvPr>
        </p:nvSpPr>
        <p:spPr>
          <a:xfrm>
            <a:off x="899592" y="1700808"/>
            <a:ext cx="6516414" cy="3960440"/>
          </a:xfrm>
        </p:spPr>
        <p:txBody>
          <a:bodyPr>
            <a:noAutofit/>
          </a:bodyPr>
          <a:lstStyle/>
          <a:p>
            <a:pPr marL="177800" lvl="0" indent="0"/>
            <a:r>
              <a:rPr lang="en-NZ" sz="2400" dirty="0">
                <a:latin typeface="Arial" pitchFamily="34" charset="0"/>
                <a:ea typeface="Times New Roman" pitchFamily="18" charset="0"/>
                <a:cs typeface="Arial" pitchFamily="34" charset="0"/>
              </a:rPr>
              <a:t>Q1 </a:t>
            </a:r>
            <a:r>
              <a:rPr lang="en-NZ" sz="2400" dirty="0"/>
              <a:t>Answer should relate to the following:</a:t>
            </a:r>
          </a:p>
          <a:p>
            <a:pPr marL="177800" lvl="0" indent="0"/>
            <a:endParaRPr lang="en-NZ" sz="2400" dirty="0"/>
          </a:p>
          <a:p>
            <a:pPr marL="177800" lvl="0" indent="0"/>
            <a:r>
              <a:rPr lang="en-NZ" sz="2400" dirty="0"/>
              <a:t>The Tribunal clarified that section 36(2A) of the Lawyers and Conveyancers Act 2006 prescribes the minimum supervision for the most competent agent, and that a branch manager must determine what level of supervision is actually required for each licensee. This possibly changing with each property.</a:t>
            </a:r>
          </a:p>
          <a:p>
            <a:endParaRPr lang="en-NZ" sz="2400" dirty="0"/>
          </a:p>
        </p:txBody>
      </p:sp>
    </p:spTree>
    <p:extLst>
      <p:ext uri="{BB962C8B-B14F-4D97-AF65-F5344CB8AC3E}">
        <p14:creationId xmlns:p14="http://schemas.microsoft.com/office/powerpoint/2010/main" val="3127124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Effect transition="in" filter="fade">
                                      <p:cBhvr>
                                        <p:cTn id="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 Placeholder 2"/>
          <p:cNvSpPr>
            <a:spLocks noGrp="1"/>
          </p:cNvSpPr>
          <p:nvPr>
            <p:ph type="body" sz="quarter" idx="13"/>
          </p:nvPr>
        </p:nvSpPr>
        <p:spPr/>
        <p:txBody>
          <a:bodyPr/>
          <a:lstStyle/>
          <a:p>
            <a:r>
              <a:rPr lang="en-NZ" dirty="0"/>
              <a:t>Quiz answer(s)</a:t>
            </a:r>
          </a:p>
        </p:txBody>
      </p:sp>
      <p:sp>
        <p:nvSpPr>
          <p:cNvPr id="8" name="Text Placeholder 7"/>
          <p:cNvSpPr>
            <a:spLocks noGrp="1"/>
          </p:cNvSpPr>
          <p:nvPr>
            <p:ph type="body" sz="quarter" idx="14"/>
          </p:nvPr>
        </p:nvSpPr>
        <p:spPr>
          <a:xfrm>
            <a:off x="899592" y="1700808"/>
            <a:ext cx="6516414" cy="4896544"/>
          </a:xfrm>
        </p:spPr>
        <p:txBody>
          <a:bodyPr>
            <a:noAutofit/>
          </a:bodyPr>
          <a:lstStyle/>
          <a:p>
            <a:pPr marL="177800" lvl="0" indent="0"/>
            <a:r>
              <a:rPr lang="en-NZ" sz="2400" dirty="0">
                <a:latin typeface="Arial" pitchFamily="34" charset="0"/>
                <a:ea typeface="Times New Roman" pitchFamily="18" charset="0"/>
                <a:cs typeface="Arial" pitchFamily="34" charset="0"/>
              </a:rPr>
              <a:t>Q2 </a:t>
            </a:r>
            <a:r>
              <a:rPr lang="en-NZ" sz="2400" dirty="0"/>
              <a:t>Answer should relate to the following:</a:t>
            </a:r>
          </a:p>
          <a:p>
            <a:pPr marL="177800" lvl="0" indent="0"/>
            <a:endParaRPr lang="en-NZ" sz="2400" dirty="0"/>
          </a:p>
          <a:p>
            <a:pPr marL="176213" indent="0"/>
            <a:r>
              <a:rPr lang="en-NZ" sz="2400" dirty="0"/>
              <a:t>‘Supervision must be actual, it must be tailored to the circumstances of the agent and the property being sold, it must involve active involvement by the branch manager with the agent(s), including a knowledge and understanding of the issues with each of the properties being sold by the agency, if any. It should include an assessment of the competence of an agent to draft an agreement in English.</a:t>
            </a:r>
          </a:p>
          <a:p>
            <a:endParaRPr lang="en-NZ" sz="2400" dirty="0"/>
          </a:p>
        </p:txBody>
      </p:sp>
    </p:spTree>
    <p:extLst>
      <p:ext uri="{BB962C8B-B14F-4D97-AF65-F5344CB8AC3E}">
        <p14:creationId xmlns:p14="http://schemas.microsoft.com/office/powerpoint/2010/main" val="4042718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Effect transition="in" filter="fade">
                                      <p:cBhvr>
                                        <p:cTn id="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 Placeholder 5"/>
          <p:cNvSpPr>
            <a:spLocks noGrp="1"/>
          </p:cNvSpPr>
          <p:nvPr>
            <p:ph type="body" sz="quarter" idx="13"/>
          </p:nvPr>
        </p:nvSpPr>
        <p:spPr/>
        <p:txBody>
          <a:bodyPr>
            <a:normAutofit fontScale="92500"/>
          </a:bodyPr>
          <a:lstStyle/>
          <a:p>
            <a:pPr lvl="0" fontAlgn="base">
              <a:spcBef>
                <a:spcPct val="0"/>
              </a:spcBef>
              <a:spcAft>
                <a:spcPct val="0"/>
              </a:spcAft>
              <a:tabLst>
                <a:tab pos="1555750" algn="l"/>
              </a:tabLst>
            </a:pPr>
            <a:r>
              <a:rPr lang="en-NZ" dirty="0">
                <a:cs typeface="Arial" pitchFamily="34" charset="0"/>
              </a:rPr>
              <a:t>Differences between supervision and employment line management</a:t>
            </a:r>
          </a:p>
        </p:txBody>
      </p:sp>
      <p:sp>
        <p:nvSpPr>
          <p:cNvPr id="7" name="Rectangle 6"/>
          <p:cNvSpPr/>
          <p:nvPr/>
        </p:nvSpPr>
        <p:spPr>
          <a:xfrm>
            <a:off x="394707" y="1268760"/>
            <a:ext cx="6769582" cy="5216812"/>
          </a:xfrm>
          <a:prstGeom prst="rect">
            <a:avLst/>
          </a:prstGeom>
        </p:spPr>
        <p:txBody>
          <a:bodyPr wrap="square">
            <a:spAutoFit/>
          </a:bodyPr>
          <a:lstStyle/>
          <a:p>
            <a:r>
              <a:rPr lang="en-NZ" i="1" dirty="0"/>
              <a:t>This section of the learning materials covers sections 3.1 – 3.7 of the Standard.</a:t>
            </a:r>
            <a:endParaRPr lang="en-NZ" dirty="0"/>
          </a:p>
          <a:p>
            <a:pPr lvl="0" fontAlgn="base">
              <a:spcBef>
                <a:spcPct val="0"/>
              </a:spcBef>
              <a:spcAft>
                <a:spcPct val="0"/>
              </a:spcAft>
              <a:tabLst>
                <a:tab pos="1555750" algn="l"/>
              </a:tabLst>
            </a:pPr>
            <a:endParaRPr lang="en-NZ" sz="900" dirty="0">
              <a:solidFill>
                <a:prstClr val="black"/>
              </a:solidFill>
              <a:cs typeface="Arial" pitchFamily="34" charset="0"/>
            </a:endParaRPr>
          </a:p>
          <a:p>
            <a:r>
              <a:rPr lang="en-NZ" sz="2400" dirty="0"/>
              <a:t>As we have seen, </a:t>
            </a:r>
            <a:r>
              <a:rPr lang="en-NZ" sz="2400" dirty="0">
                <a:solidFill>
                  <a:srgbClr val="FF0000"/>
                </a:solidFill>
              </a:rPr>
              <a:t>supervision is focused on ensuring that the salesperson is performing real estate agency work competently and that the work meets the requirements of the Act</a:t>
            </a:r>
            <a:r>
              <a:rPr lang="en-NZ" sz="2400" dirty="0"/>
              <a:t>.</a:t>
            </a:r>
          </a:p>
          <a:p>
            <a:endParaRPr lang="en-NZ" sz="2400" dirty="0"/>
          </a:p>
          <a:p>
            <a:r>
              <a:rPr lang="en-NZ" sz="2400" dirty="0"/>
              <a:t>However supervision under the Act is not the same as management of an employment relationship. Anyone may act as a salespersons “line manager”,meaning a person who directly manages a contractor or employee, however every salesperson must have a clearly designated supervisor “Branch Manager or Licensee”.</a:t>
            </a: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443244" y="1336819"/>
            <a:ext cx="1593252" cy="23898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077521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2" presetClass="entr" presetSubtype="2" fill="hold" nodeType="withEffect">
                                  <p:stCondLst>
                                    <p:cond delay="0"/>
                                  </p:stCondLst>
                                  <p:childTnLst>
                                    <p:set>
                                      <p:cBhvr>
                                        <p:cTn id="9" dur="1" fill="hold">
                                          <p:stCondLst>
                                            <p:cond delay="0"/>
                                          </p:stCondLst>
                                        </p:cTn>
                                        <p:tgtEl>
                                          <p:spTgt spid="3074"/>
                                        </p:tgtEl>
                                        <p:attrNameLst>
                                          <p:attrName>style.visibility</p:attrName>
                                        </p:attrNameLst>
                                      </p:cBhvr>
                                      <p:to>
                                        <p:strVal val="visible"/>
                                      </p:to>
                                    </p:set>
                                    <p:anim calcmode="lin" valueType="num">
                                      <p:cBhvr additive="base">
                                        <p:cTn id="10" dur="500" fill="hold"/>
                                        <p:tgtEl>
                                          <p:spTgt spid="3074"/>
                                        </p:tgtEl>
                                        <p:attrNameLst>
                                          <p:attrName>ppt_x</p:attrName>
                                        </p:attrNameLst>
                                      </p:cBhvr>
                                      <p:tavLst>
                                        <p:tav tm="0">
                                          <p:val>
                                            <p:strVal val="1+#ppt_w/2"/>
                                          </p:val>
                                        </p:tav>
                                        <p:tav tm="100000">
                                          <p:val>
                                            <p:strVal val="#ppt_x"/>
                                          </p:val>
                                        </p:tav>
                                      </p:tavLst>
                                    </p:anim>
                                    <p:anim calcmode="lin" valueType="num">
                                      <p:cBhvr additive="base">
                                        <p:cTn id="11" dur="500" fill="hold"/>
                                        <p:tgtEl>
                                          <p:spTgt spid="3074"/>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
                                            <p:txEl>
                                              <p:pRg st="2" end="2"/>
                                            </p:txEl>
                                          </p:spTgt>
                                        </p:tgtEl>
                                        <p:attrNameLst>
                                          <p:attrName>style.visibility</p:attrName>
                                        </p:attrNameLst>
                                      </p:cBhvr>
                                      <p:to>
                                        <p:strVal val="visible"/>
                                      </p:to>
                                    </p:set>
                                    <p:animEffect transition="in" filter="fade">
                                      <p:cBhvr>
                                        <p:cTn id="16" dur="500"/>
                                        <p:tgtEl>
                                          <p:spTgt spid="7">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animEffect transition="in" filter="fade">
                                      <p:cBhvr>
                                        <p:cTn id="21"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443244" y="1995369"/>
            <a:ext cx="1593252" cy="23898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Content Placeholder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 Placeholder 5"/>
          <p:cNvSpPr>
            <a:spLocks noGrp="1"/>
          </p:cNvSpPr>
          <p:nvPr>
            <p:ph type="body" sz="quarter" idx="13"/>
          </p:nvPr>
        </p:nvSpPr>
        <p:spPr/>
        <p:txBody>
          <a:bodyPr>
            <a:normAutofit fontScale="92500"/>
          </a:bodyPr>
          <a:lstStyle/>
          <a:p>
            <a:pPr lvl="0" fontAlgn="base">
              <a:spcBef>
                <a:spcPct val="0"/>
              </a:spcBef>
              <a:spcAft>
                <a:spcPct val="0"/>
              </a:spcAft>
              <a:tabLst>
                <a:tab pos="1555750" algn="l"/>
              </a:tabLst>
            </a:pPr>
            <a:r>
              <a:rPr lang="en-NZ" dirty="0">
                <a:cs typeface="Arial" pitchFamily="34" charset="0"/>
              </a:rPr>
              <a:t>Differences between supervision and employment line management</a:t>
            </a:r>
          </a:p>
        </p:txBody>
      </p:sp>
      <p:sp>
        <p:nvSpPr>
          <p:cNvPr id="7" name="Rectangle 6"/>
          <p:cNvSpPr/>
          <p:nvPr/>
        </p:nvSpPr>
        <p:spPr>
          <a:xfrm>
            <a:off x="324048" y="2875718"/>
            <a:ext cx="7273637" cy="2308324"/>
          </a:xfrm>
          <a:prstGeom prst="rect">
            <a:avLst/>
          </a:prstGeom>
        </p:spPr>
        <p:txBody>
          <a:bodyPr wrap="square">
            <a:spAutoFit/>
          </a:bodyPr>
          <a:lstStyle/>
          <a:p>
            <a:r>
              <a:rPr lang="en-NZ" sz="2400" dirty="0"/>
              <a:t>For example, all a line or Sales Manager can do is ensure that all salespersons working at the agency have a current licence, understand their statutory obligations, and meet their continuing legal education requirements – all other statutory responsibilities rest solely with the salesperson’s supervisor.</a:t>
            </a:r>
          </a:p>
        </p:txBody>
      </p:sp>
      <p:sp>
        <p:nvSpPr>
          <p:cNvPr id="8" name="Rectangle 3">
            <a:extLst>
              <a:ext uri="{FF2B5EF4-FFF2-40B4-BE49-F238E27FC236}">
                <a16:creationId xmlns:a16="http://schemas.microsoft.com/office/drawing/2014/main" id="{95D6E47B-5F83-4A6C-82F4-9A2207C5C533}"/>
              </a:ext>
            </a:extLst>
          </p:cNvPr>
          <p:cNvSpPr>
            <a:spLocks noChangeArrowheads="1"/>
          </p:cNvSpPr>
          <p:nvPr/>
        </p:nvSpPr>
        <p:spPr bwMode="auto">
          <a:xfrm>
            <a:off x="319611" y="1499843"/>
            <a:ext cx="8281749" cy="11541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tabLst>
                <a:tab pos="1555750" algn="l"/>
              </a:tabLst>
            </a:pPr>
            <a:r>
              <a:rPr lang="en-NZ" sz="2300" dirty="0">
                <a:solidFill>
                  <a:srgbClr val="FF0000"/>
                </a:solidFill>
                <a:cs typeface="Arial" pitchFamily="34" charset="0"/>
              </a:rPr>
              <a:t>However, supervision under the Act is not the same as management of an employment relationship.</a:t>
            </a:r>
            <a:r>
              <a:rPr lang="en-NZ" sz="2300" dirty="0">
                <a:cs typeface="Arial" pitchFamily="34" charset="0"/>
              </a:rPr>
              <a:t> </a:t>
            </a:r>
          </a:p>
          <a:p>
            <a:pPr lvl="0" fontAlgn="base">
              <a:spcBef>
                <a:spcPct val="0"/>
              </a:spcBef>
              <a:spcAft>
                <a:spcPct val="0"/>
              </a:spcAft>
              <a:tabLst>
                <a:tab pos="1555750" algn="l"/>
              </a:tabLst>
            </a:pPr>
            <a:r>
              <a:rPr lang="en-NZ" sz="2300" dirty="0">
                <a:cs typeface="Arial" pitchFamily="34" charset="0"/>
              </a:rPr>
              <a:t> </a:t>
            </a:r>
          </a:p>
        </p:txBody>
      </p:sp>
    </p:spTree>
    <p:extLst>
      <p:ext uri="{BB962C8B-B14F-4D97-AF65-F5344CB8AC3E}">
        <p14:creationId xmlns:p14="http://schemas.microsoft.com/office/powerpoint/2010/main" val="2229146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443244" y="1336819"/>
            <a:ext cx="1593252" cy="23898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7651" name="Rectangle 3"/>
          <p:cNvSpPr>
            <a:spLocks noChangeArrowheads="1"/>
          </p:cNvSpPr>
          <p:nvPr/>
        </p:nvSpPr>
        <p:spPr bwMode="auto">
          <a:xfrm>
            <a:off x="312821" y="4787270"/>
            <a:ext cx="8506849"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NZ" sz="2400" dirty="0"/>
              <a:t>A plan/agreement can also be used to ensure that the form and method(s) of supervision is clear to the supervisor, salesperson and any separate line manager.  </a:t>
            </a:r>
          </a:p>
          <a:p>
            <a:endParaRPr lang="en-NZ" sz="2400" dirty="0"/>
          </a:p>
        </p:txBody>
      </p:sp>
      <p:pic>
        <p:nvPicPr>
          <p:cNvPr id="5" name="Content Placeholder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 Placeholder 5"/>
          <p:cNvSpPr>
            <a:spLocks noGrp="1"/>
          </p:cNvSpPr>
          <p:nvPr>
            <p:ph type="body" sz="quarter" idx="13"/>
          </p:nvPr>
        </p:nvSpPr>
        <p:spPr/>
        <p:txBody>
          <a:bodyPr>
            <a:normAutofit fontScale="92500"/>
          </a:bodyPr>
          <a:lstStyle/>
          <a:p>
            <a:pPr lvl="0" fontAlgn="base">
              <a:spcBef>
                <a:spcPct val="0"/>
              </a:spcBef>
              <a:spcAft>
                <a:spcPct val="0"/>
              </a:spcAft>
              <a:tabLst>
                <a:tab pos="1555750" algn="l"/>
              </a:tabLst>
            </a:pPr>
            <a:r>
              <a:rPr lang="en-NZ" dirty="0">
                <a:cs typeface="Arial" pitchFamily="34" charset="0"/>
              </a:rPr>
              <a:t>Differences between supervision and employment line management</a:t>
            </a:r>
          </a:p>
        </p:txBody>
      </p:sp>
      <p:sp>
        <p:nvSpPr>
          <p:cNvPr id="7" name="Rectangle 6"/>
          <p:cNvSpPr/>
          <p:nvPr/>
        </p:nvSpPr>
        <p:spPr>
          <a:xfrm>
            <a:off x="317579" y="2612083"/>
            <a:ext cx="7273637" cy="1938992"/>
          </a:xfrm>
          <a:prstGeom prst="rect">
            <a:avLst/>
          </a:prstGeom>
        </p:spPr>
        <p:txBody>
          <a:bodyPr wrap="square">
            <a:spAutoFit/>
          </a:bodyPr>
          <a:lstStyle/>
          <a:p>
            <a:r>
              <a:rPr lang="en-NZ" sz="2400" dirty="0"/>
              <a:t>An effective supervision plan/agreement would </a:t>
            </a:r>
          </a:p>
          <a:p>
            <a:pPr marL="342900" indent="-342900">
              <a:buFont typeface="Arial" panose="020B0604020202020204" pitchFamily="34" charset="0"/>
              <a:buChar char="•"/>
            </a:pPr>
            <a:r>
              <a:rPr lang="en-NZ" sz="2400" dirty="0"/>
              <a:t>clearly identify the supervisor</a:t>
            </a:r>
          </a:p>
          <a:p>
            <a:pPr marL="342900" indent="-342900">
              <a:buFont typeface="Arial" panose="020B0604020202020204" pitchFamily="34" charset="0"/>
              <a:buChar char="•"/>
            </a:pPr>
            <a:r>
              <a:rPr lang="en-NZ" sz="2400" dirty="0">
                <a:solidFill>
                  <a:srgbClr val="FF0000"/>
                </a:solidFill>
              </a:rPr>
              <a:t>set out the roles, responsibilities and practical steps that the supervisor and salesperson will take to ensure the supervision arrangement is implemented.</a:t>
            </a:r>
          </a:p>
        </p:txBody>
      </p:sp>
      <p:sp>
        <p:nvSpPr>
          <p:cNvPr id="2" name="Rectangle 1">
            <a:extLst>
              <a:ext uri="{FF2B5EF4-FFF2-40B4-BE49-F238E27FC236}">
                <a16:creationId xmlns:a16="http://schemas.microsoft.com/office/drawing/2014/main" id="{DB178774-E472-4EC8-8967-2FE13FEA793A}"/>
              </a:ext>
            </a:extLst>
          </p:cNvPr>
          <p:cNvSpPr/>
          <p:nvPr/>
        </p:nvSpPr>
        <p:spPr>
          <a:xfrm>
            <a:off x="322551" y="1575669"/>
            <a:ext cx="6625714" cy="800219"/>
          </a:xfrm>
          <a:prstGeom prst="rect">
            <a:avLst/>
          </a:prstGeom>
        </p:spPr>
        <p:txBody>
          <a:bodyPr wrap="square">
            <a:spAutoFit/>
          </a:bodyPr>
          <a:lstStyle/>
          <a:p>
            <a:r>
              <a:rPr lang="en-NZ" sz="2300" dirty="0"/>
              <a:t>Each salesperson should have a clearly </a:t>
            </a:r>
            <a:r>
              <a:rPr lang="en-NZ" sz="2300"/>
              <a:t>designated supervisor </a:t>
            </a:r>
            <a:r>
              <a:rPr lang="en-NZ" sz="2300" dirty="0"/>
              <a:t>(licensed agent or branch manager)</a:t>
            </a:r>
          </a:p>
        </p:txBody>
      </p:sp>
    </p:spTree>
    <p:extLst>
      <p:ext uri="{BB962C8B-B14F-4D97-AF65-F5344CB8AC3E}">
        <p14:creationId xmlns:p14="http://schemas.microsoft.com/office/powerpoint/2010/main" val="3655786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Effect transition="in" filter="fade">
                                      <p:cBhvr>
                                        <p:cTn id="13" dur="500"/>
                                        <p:tgtEl>
                                          <p:spTgt spid="7">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7651">
                                            <p:txEl>
                                              <p:pRg st="0" end="0"/>
                                            </p:txEl>
                                          </p:spTgt>
                                        </p:tgtEl>
                                        <p:attrNameLst>
                                          <p:attrName>style.visibility</p:attrName>
                                        </p:attrNameLst>
                                      </p:cBhvr>
                                      <p:to>
                                        <p:strVal val="visible"/>
                                      </p:to>
                                    </p:set>
                                    <p:animEffect transition="in" filter="fade">
                                      <p:cBhvr>
                                        <p:cTn id="18" dur="500"/>
                                        <p:tgtEl>
                                          <p:spTgt spid="276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443244" y="1336819"/>
            <a:ext cx="1593252" cy="23898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7651" name="Rectangle 3"/>
          <p:cNvSpPr>
            <a:spLocks noChangeArrowheads="1"/>
          </p:cNvSpPr>
          <p:nvPr/>
        </p:nvSpPr>
        <p:spPr bwMode="auto">
          <a:xfrm>
            <a:off x="394706" y="4595644"/>
            <a:ext cx="8506849"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NZ" sz="2400" dirty="0"/>
              <a:t>The day to day tasks that may be overseen must be decided by the supervisor, taking into account the experience and competence of both the salesperson assisting, and the salesperson under supervision.</a:t>
            </a:r>
          </a:p>
        </p:txBody>
      </p:sp>
      <p:pic>
        <p:nvPicPr>
          <p:cNvPr id="5" name="Content Placeholder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 Placeholder 5"/>
          <p:cNvSpPr>
            <a:spLocks noGrp="1"/>
          </p:cNvSpPr>
          <p:nvPr>
            <p:ph type="body" sz="quarter" idx="13"/>
          </p:nvPr>
        </p:nvSpPr>
        <p:spPr/>
        <p:txBody>
          <a:bodyPr>
            <a:normAutofit fontScale="92500"/>
          </a:bodyPr>
          <a:lstStyle/>
          <a:p>
            <a:pPr lvl="0" fontAlgn="base">
              <a:spcBef>
                <a:spcPct val="0"/>
              </a:spcBef>
              <a:spcAft>
                <a:spcPct val="0"/>
              </a:spcAft>
              <a:tabLst>
                <a:tab pos="1555750" algn="l"/>
              </a:tabLst>
            </a:pPr>
            <a:r>
              <a:rPr lang="en-NZ" dirty="0">
                <a:cs typeface="Arial" pitchFamily="34" charset="0"/>
              </a:rPr>
              <a:t>Differences between supervision and employment line management</a:t>
            </a:r>
          </a:p>
        </p:txBody>
      </p:sp>
      <p:sp>
        <p:nvSpPr>
          <p:cNvPr id="7" name="Rectangle 6"/>
          <p:cNvSpPr/>
          <p:nvPr/>
        </p:nvSpPr>
        <p:spPr>
          <a:xfrm>
            <a:off x="394706" y="1268760"/>
            <a:ext cx="7273637" cy="3046988"/>
          </a:xfrm>
          <a:prstGeom prst="rect">
            <a:avLst/>
          </a:prstGeom>
        </p:spPr>
        <p:txBody>
          <a:bodyPr wrap="square">
            <a:spAutoFit/>
          </a:bodyPr>
          <a:lstStyle/>
          <a:p>
            <a:r>
              <a:rPr lang="en-NZ" sz="2400" dirty="0">
                <a:solidFill>
                  <a:srgbClr val="FF0000"/>
                </a:solidFill>
              </a:rPr>
              <a:t>The ultimate responsibility for supervision sits with the designated supervisor.</a:t>
            </a:r>
          </a:p>
          <a:p>
            <a:endParaRPr lang="en-NZ" sz="2400" dirty="0"/>
          </a:p>
          <a:p>
            <a:r>
              <a:rPr lang="en-NZ" sz="2400" dirty="0"/>
              <a:t>While it is the designated supervisor’s duty to raise and deal with any issues with the salesperson concerned, an experienced and competent salesperson may assist a supervisor with the oversight of day to day tasks carried out by less experienced salespersons. </a:t>
            </a:r>
          </a:p>
        </p:txBody>
      </p:sp>
    </p:spTree>
    <p:extLst>
      <p:ext uri="{BB962C8B-B14F-4D97-AF65-F5344CB8AC3E}">
        <p14:creationId xmlns:p14="http://schemas.microsoft.com/office/powerpoint/2010/main" val="3066087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fade">
                                      <p:cBhvr>
                                        <p:cTn id="7" dur="5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7651">
                                            <p:txEl>
                                              <p:pRg st="0" end="0"/>
                                            </p:txEl>
                                          </p:spTgt>
                                        </p:tgtEl>
                                        <p:attrNameLst>
                                          <p:attrName>style.visibility</p:attrName>
                                        </p:attrNameLst>
                                      </p:cBhvr>
                                      <p:to>
                                        <p:strVal val="visible"/>
                                      </p:to>
                                    </p:set>
                                    <p:animEffect transition="in" filter="fade">
                                      <p:cBhvr>
                                        <p:cTn id="12" dur="500"/>
                                        <p:tgtEl>
                                          <p:spTgt spid="276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p:txBody>
          <a:bodyPr/>
          <a:lstStyle/>
          <a:p>
            <a:r>
              <a:rPr lang="en-NZ" dirty="0"/>
              <a:t>High Court ruling</a:t>
            </a:r>
          </a:p>
        </p:txBody>
      </p:sp>
      <p:pic>
        <p:nvPicPr>
          <p:cNvPr id="6" name="Content Placeholder 5"/>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p:spPr>
      </p:pic>
      <p:sp>
        <p:nvSpPr>
          <p:cNvPr id="9" name="Title 10"/>
          <p:cNvSpPr txBox="1">
            <a:spLocks/>
          </p:cNvSpPr>
          <p:nvPr/>
        </p:nvSpPr>
        <p:spPr>
          <a:xfrm>
            <a:off x="683568" y="12700"/>
            <a:ext cx="7772400" cy="1152129"/>
          </a:xfrm>
          <a:prstGeom prst="rect">
            <a:avLst/>
          </a:prstGeom>
        </p:spPr>
        <p:txBody>
          <a:bodyPr vert="horz" lIns="91440" tIns="45720" rIns="91440" bIns="45720" rtlCol="0" anchor="ctr">
            <a:normAutofit/>
          </a:bodyPr>
          <a:lstStyle/>
          <a:p>
            <a:pPr lvl="0" algn="ctr">
              <a:spcBef>
                <a:spcPct val="0"/>
              </a:spcBef>
            </a:pPr>
            <a:endParaRPr kumimoji="0" lang="en-NZ" sz="4000" b="0" i="0" u="none" strike="noStrike" kern="1200" cap="none" spc="0" normalizeH="0" baseline="0" noProof="0" dirty="0">
              <a:ln>
                <a:noFill/>
              </a:ln>
              <a:solidFill>
                <a:schemeClr val="tx1"/>
              </a:solidFill>
              <a:effectLst/>
              <a:uLnTx/>
              <a:uFillTx/>
              <a:latin typeface="+mj-lt"/>
              <a:ea typeface="+mj-ea"/>
              <a:cs typeface="+mj-cs"/>
            </a:endParaRPr>
          </a:p>
        </p:txBody>
      </p:sp>
      <p:sp>
        <p:nvSpPr>
          <p:cNvPr id="2" name="Rectangle 1"/>
          <p:cNvSpPr/>
          <p:nvPr/>
        </p:nvSpPr>
        <p:spPr>
          <a:xfrm>
            <a:off x="179512" y="1196752"/>
            <a:ext cx="8784976" cy="4278094"/>
          </a:xfrm>
          <a:prstGeom prst="rect">
            <a:avLst/>
          </a:prstGeom>
          <a:solidFill>
            <a:schemeClr val="bg1">
              <a:lumMod val="85000"/>
            </a:schemeClr>
          </a:solidFill>
        </p:spPr>
        <p:style>
          <a:lnRef idx="2">
            <a:schemeClr val="accent1"/>
          </a:lnRef>
          <a:fillRef idx="1">
            <a:schemeClr val="lt1"/>
          </a:fillRef>
          <a:effectRef idx="0">
            <a:schemeClr val="accent1"/>
          </a:effectRef>
          <a:fontRef idx="minor">
            <a:schemeClr val="dk1"/>
          </a:fontRef>
        </p:style>
        <p:txBody>
          <a:bodyPr wrap="square">
            <a:spAutoFit/>
          </a:bodyPr>
          <a:lstStyle/>
          <a:p>
            <a:r>
              <a:rPr lang="en-NZ" sz="2400" dirty="0"/>
              <a:t>In the High Court case of Wang v Real Estate Agents Authority [2015] NZHC 1011, the High Court stated that a salesperson who may be given actual responsibility for supervising the real estate agency work of another salesperson by an agent or branch manager, is not under a statutory duty in carrying out that role. </a:t>
            </a:r>
          </a:p>
          <a:p>
            <a:endParaRPr lang="en-NZ" sz="800" dirty="0"/>
          </a:p>
          <a:p>
            <a:r>
              <a:rPr lang="en-NZ" sz="2400" dirty="0"/>
              <a:t>The Court said ‘</a:t>
            </a:r>
            <a:r>
              <a:rPr lang="en-NZ" sz="2400" dirty="0">
                <a:solidFill>
                  <a:srgbClr val="FF0000"/>
                </a:solidFill>
              </a:rPr>
              <a:t>it is not open to the agent or branch manager to delegate their statutory duty under section 50 to ensure that the salesperson’s work is performed competently</a:t>
            </a:r>
            <a:r>
              <a:rPr lang="en-NZ" sz="2400" dirty="0"/>
              <a:t> and that it complies with the requirements of the Act and the relevant provisions of the Lawyers and Conveyancers Act 2006’.</a:t>
            </a:r>
          </a:p>
          <a:p>
            <a:endParaRPr lang="en-NZ" sz="2400" dirty="0"/>
          </a:p>
        </p:txBody>
      </p:sp>
      <p:sp>
        <p:nvSpPr>
          <p:cNvPr id="3" name="Rectangle 2">
            <a:extLst>
              <a:ext uri="{FF2B5EF4-FFF2-40B4-BE49-F238E27FC236}">
                <a16:creationId xmlns:a16="http://schemas.microsoft.com/office/drawing/2014/main" id="{57DE44E3-4A11-4AC6-8D0F-C51FFA84314C}"/>
              </a:ext>
            </a:extLst>
          </p:cNvPr>
          <p:cNvSpPr/>
          <p:nvPr/>
        </p:nvSpPr>
        <p:spPr>
          <a:xfrm>
            <a:off x="198543" y="5013176"/>
            <a:ext cx="8738755" cy="492443"/>
          </a:xfrm>
          <a:prstGeom prst="rect">
            <a:avLst/>
          </a:prstGeom>
        </p:spPr>
        <p:txBody>
          <a:bodyPr wrap="square">
            <a:spAutoFit/>
          </a:bodyPr>
          <a:lstStyle/>
          <a:p>
            <a:pPr marL="23495">
              <a:spcAft>
                <a:spcPts val="0"/>
              </a:spcAft>
            </a:pPr>
            <a:r>
              <a:rPr lang="en-NZ" sz="13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To read the full case go to:</a:t>
            </a:r>
            <a:endParaRPr lang="en-NZ" sz="1300" dirty="0">
              <a:latin typeface="Helvetica 45 Light"/>
              <a:ea typeface="Times New Roman" panose="02020603050405020304" pitchFamily="18" charset="0"/>
              <a:cs typeface="Times New Roman" panose="02020603050405020304" pitchFamily="18" charset="0"/>
            </a:endParaRPr>
          </a:p>
          <a:p>
            <a:pPr marL="23495">
              <a:spcAft>
                <a:spcPts val="0"/>
              </a:spcAft>
            </a:pPr>
            <a:r>
              <a:rPr lang="en-NZ" sz="1300" u="sng" dirty="0">
                <a:solidFill>
                  <a:srgbClr val="000000"/>
                </a:solidFill>
                <a:latin typeface="Arial" panose="020B0604020202020204" pitchFamily="34" charset="0"/>
                <a:ea typeface="Times New Roman" panose="02020603050405020304" pitchFamily="18" charset="0"/>
                <a:cs typeface="Times New Roman" panose="02020603050405020304" pitchFamily="18" charset="0"/>
                <a:hlinkClick r:id="rId4"/>
              </a:rPr>
              <a:t>http://www.nzlii.org/cgi-bin/sinodisp/nz/cases/NZHC/2015/1011.html?query=wang</a:t>
            </a:r>
            <a:endParaRPr lang="en-NZ" sz="1300" dirty="0">
              <a:effectLst/>
              <a:latin typeface="Helvetica 45 Ligh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5780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p:spPr>
      </p:pic>
      <p:sp>
        <p:nvSpPr>
          <p:cNvPr id="9" name="Title 10"/>
          <p:cNvSpPr txBox="1">
            <a:spLocks/>
          </p:cNvSpPr>
          <p:nvPr/>
        </p:nvSpPr>
        <p:spPr>
          <a:xfrm>
            <a:off x="683568" y="12700"/>
            <a:ext cx="7772400" cy="1152129"/>
          </a:xfrm>
          <a:prstGeom prst="rect">
            <a:avLst/>
          </a:prstGeom>
        </p:spPr>
        <p:txBody>
          <a:bodyPr vert="horz" lIns="91440" tIns="45720" rIns="91440" bIns="45720" rtlCol="0" anchor="ctr">
            <a:normAutofit/>
          </a:bodyPr>
          <a:lstStyle/>
          <a:p>
            <a:pPr lvl="0" algn="ctr">
              <a:spcBef>
                <a:spcPct val="0"/>
              </a:spcBef>
            </a:pPr>
            <a:endParaRPr kumimoji="0" lang="en-NZ" sz="4000" b="0" i="0" u="none" strike="noStrike" kern="1200" cap="none" spc="0" normalizeH="0" baseline="0" noProof="0" dirty="0">
              <a:ln>
                <a:noFill/>
              </a:ln>
              <a:solidFill>
                <a:schemeClr val="tx1"/>
              </a:solidFill>
              <a:effectLst/>
              <a:uLnTx/>
              <a:uFillTx/>
              <a:latin typeface="+mj-lt"/>
              <a:ea typeface="+mj-ea"/>
              <a:cs typeface="+mj-cs"/>
            </a:endParaRPr>
          </a:p>
        </p:txBody>
      </p:sp>
      <p:sp>
        <p:nvSpPr>
          <p:cNvPr id="10" name="Title 10"/>
          <p:cNvSpPr txBox="1">
            <a:spLocks/>
          </p:cNvSpPr>
          <p:nvPr/>
        </p:nvSpPr>
        <p:spPr>
          <a:xfrm>
            <a:off x="835968" y="165100"/>
            <a:ext cx="7772400" cy="1152129"/>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NZ" sz="4000" b="0" i="0" u="none" strike="noStrike" kern="1200" cap="none" spc="0" normalizeH="0" baseline="0" noProof="0" dirty="0">
                <a:ln>
                  <a:noFill/>
                </a:ln>
                <a:solidFill>
                  <a:schemeClr val="tx1"/>
                </a:solidFill>
                <a:effectLst/>
                <a:uLnTx/>
                <a:uFillTx/>
                <a:latin typeface="+mj-lt"/>
                <a:ea typeface="+mj-ea"/>
                <a:cs typeface="+mj-cs"/>
              </a:rPr>
              <a:t>Topic</a:t>
            </a:r>
            <a:r>
              <a:rPr kumimoji="0" lang="en-NZ" sz="4000" b="0" i="0" u="none" strike="noStrike" kern="1200" cap="none" spc="0" normalizeH="0" noProof="0" dirty="0">
                <a:ln>
                  <a:noFill/>
                </a:ln>
                <a:solidFill>
                  <a:schemeClr val="tx1"/>
                </a:solidFill>
                <a:effectLst/>
                <a:uLnTx/>
                <a:uFillTx/>
                <a:latin typeface="+mj-lt"/>
                <a:ea typeface="+mj-ea"/>
                <a:cs typeface="+mj-cs"/>
              </a:rPr>
              <a:t> covers</a:t>
            </a:r>
            <a:endParaRPr kumimoji="0" lang="en-NZ" sz="40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Rectangle 7"/>
          <p:cNvSpPr/>
          <p:nvPr/>
        </p:nvSpPr>
        <p:spPr>
          <a:xfrm>
            <a:off x="251520" y="1124744"/>
            <a:ext cx="8568952" cy="1754326"/>
          </a:xfrm>
          <a:prstGeom prst="rect">
            <a:avLst/>
          </a:prstGeom>
        </p:spPr>
        <p:txBody>
          <a:bodyPr wrap="square">
            <a:spAutoFit/>
          </a:bodyPr>
          <a:lstStyle/>
          <a:p>
            <a:r>
              <a:rPr lang="en-NZ" sz="2400" dirty="0"/>
              <a:t>The Supervision topic covers the following information:</a:t>
            </a:r>
          </a:p>
          <a:p>
            <a:endParaRPr lang="en-NZ" sz="1200" dirty="0"/>
          </a:p>
          <a:p>
            <a:pPr marL="342900" lvl="0" indent="-342900">
              <a:lnSpc>
                <a:spcPct val="150000"/>
              </a:lnSpc>
              <a:buFont typeface="Arial" panose="020B0604020202020204" pitchFamily="34" charset="0"/>
              <a:buChar char="•"/>
            </a:pPr>
            <a:r>
              <a:rPr lang="en-NZ" sz="2400" dirty="0"/>
              <a:t>Key legislation and rules that relate to supervision and management.</a:t>
            </a:r>
          </a:p>
        </p:txBody>
      </p:sp>
      <p:pic>
        <p:nvPicPr>
          <p:cNvPr id="4098"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7626104" y="2708920"/>
            <a:ext cx="1193049" cy="1952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ectangle 6">
            <a:extLst>
              <a:ext uri="{FF2B5EF4-FFF2-40B4-BE49-F238E27FC236}">
                <a16:creationId xmlns:a16="http://schemas.microsoft.com/office/drawing/2014/main" id="{06D272BB-ACBB-47EA-B9A2-E12CF01FEAC7}"/>
              </a:ext>
            </a:extLst>
          </p:cNvPr>
          <p:cNvSpPr/>
          <p:nvPr/>
        </p:nvSpPr>
        <p:spPr>
          <a:xfrm>
            <a:off x="251520" y="2629714"/>
            <a:ext cx="8568952" cy="1938992"/>
          </a:xfrm>
          <a:prstGeom prst="rect">
            <a:avLst/>
          </a:prstGeom>
        </p:spPr>
        <p:txBody>
          <a:bodyPr wrap="square">
            <a:spAutoFit/>
          </a:bodyPr>
          <a:lstStyle/>
          <a:p>
            <a:endParaRPr lang="en-NZ" sz="1200" dirty="0"/>
          </a:p>
          <a:p>
            <a:pPr marL="342900" lvl="0" indent="-342900">
              <a:lnSpc>
                <a:spcPct val="150000"/>
              </a:lnSpc>
              <a:buFont typeface="Arial" panose="020B0604020202020204" pitchFamily="34" charset="0"/>
              <a:buChar char="•"/>
            </a:pPr>
            <a:r>
              <a:rPr lang="en-NZ" sz="2400" dirty="0"/>
              <a:t>The Professional Standard on Supervision.</a:t>
            </a:r>
          </a:p>
          <a:p>
            <a:pPr marL="342900" lvl="0" indent="-342900">
              <a:lnSpc>
                <a:spcPct val="150000"/>
              </a:lnSpc>
              <a:buFont typeface="Arial" panose="020B0604020202020204" pitchFamily="34" charset="0"/>
              <a:buChar char="•"/>
            </a:pPr>
            <a:r>
              <a:rPr lang="en-NZ" sz="2400" dirty="0"/>
              <a:t>Differences between supervision and employment line management.</a:t>
            </a:r>
          </a:p>
        </p:txBody>
      </p:sp>
      <p:sp>
        <p:nvSpPr>
          <p:cNvPr id="11" name="Rectangle 10">
            <a:extLst>
              <a:ext uri="{FF2B5EF4-FFF2-40B4-BE49-F238E27FC236}">
                <a16:creationId xmlns:a16="http://schemas.microsoft.com/office/drawing/2014/main" id="{4231D389-8E0C-4FF3-8F42-E6592382EEDF}"/>
              </a:ext>
            </a:extLst>
          </p:cNvPr>
          <p:cNvSpPr/>
          <p:nvPr/>
        </p:nvSpPr>
        <p:spPr>
          <a:xfrm>
            <a:off x="251520" y="4536331"/>
            <a:ext cx="6912768" cy="1143070"/>
          </a:xfrm>
          <a:prstGeom prst="rect">
            <a:avLst/>
          </a:prstGeom>
        </p:spPr>
        <p:txBody>
          <a:bodyPr wrap="square">
            <a:spAutoFit/>
          </a:bodyPr>
          <a:lstStyle/>
          <a:p>
            <a:pPr marL="342900" lvl="0" indent="-342900">
              <a:lnSpc>
                <a:spcPct val="150000"/>
              </a:lnSpc>
              <a:buFont typeface="Arial" panose="020B0604020202020204" pitchFamily="34" charset="0"/>
              <a:buChar char="•"/>
            </a:pPr>
            <a:r>
              <a:rPr lang="en-NZ" sz="2400" dirty="0">
                <a:solidFill>
                  <a:srgbClr val="FF0000"/>
                </a:solidFill>
              </a:rPr>
              <a:t>The need for actual, active and tailored supervision systems.</a:t>
            </a:r>
          </a:p>
        </p:txBody>
      </p:sp>
    </p:spTree>
    <p:extLst>
      <p:ext uri="{BB962C8B-B14F-4D97-AF65-F5344CB8AC3E}">
        <p14:creationId xmlns:p14="http://schemas.microsoft.com/office/powerpoint/2010/main" val="34196007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Box 5"/>
          <p:cNvSpPr txBox="1"/>
          <p:nvPr/>
        </p:nvSpPr>
        <p:spPr>
          <a:xfrm>
            <a:off x="251520" y="1124744"/>
            <a:ext cx="7488832" cy="1846659"/>
          </a:xfrm>
          <a:prstGeom prst="rect">
            <a:avLst/>
          </a:prstGeom>
          <a:noFill/>
        </p:spPr>
        <p:txBody>
          <a:bodyPr wrap="square" rtlCol="0">
            <a:spAutoFit/>
          </a:bodyPr>
          <a:lstStyle/>
          <a:p>
            <a:r>
              <a:rPr lang="en-NZ" i="1" dirty="0"/>
              <a:t>This section of the learning materials covers sections 4.1 – 4.5 of the Standard.</a:t>
            </a:r>
          </a:p>
          <a:p>
            <a:endParaRPr lang="en-NZ" sz="2400" dirty="0"/>
          </a:p>
          <a:p>
            <a:r>
              <a:rPr lang="en-NZ" sz="2400" dirty="0"/>
              <a:t>Supervision must be </a:t>
            </a:r>
            <a:r>
              <a:rPr lang="en-NZ" sz="2400" dirty="0">
                <a:solidFill>
                  <a:srgbClr val="FF0000"/>
                </a:solidFill>
              </a:rPr>
              <a:t>actual</a:t>
            </a:r>
            <a:r>
              <a:rPr lang="en-NZ" sz="2400" dirty="0"/>
              <a:t> and </a:t>
            </a:r>
            <a:r>
              <a:rPr lang="en-NZ" sz="2400" dirty="0">
                <a:solidFill>
                  <a:srgbClr val="FF0000"/>
                </a:solidFill>
              </a:rPr>
              <a:t>tailored</a:t>
            </a:r>
            <a:r>
              <a:rPr lang="en-NZ" sz="2400" dirty="0"/>
              <a:t> to the circumstances of the salesperson and the transactions in which they are involved.</a:t>
            </a:r>
          </a:p>
        </p:txBody>
      </p:sp>
      <p:sp>
        <p:nvSpPr>
          <p:cNvPr id="7" name="Text Placeholder 6"/>
          <p:cNvSpPr>
            <a:spLocks noGrp="1"/>
          </p:cNvSpPr>
          <p:nvPr>
            <p:ph type="body" sz="quarter" idx="13"/>
          </p:nvPr>
        </p:nvSpPr>
        <p:spPr/>
        <p:txBody>
          <a:bodyPr>
            <a:normAutofit/>
          </a:bodyPr>
          <a:lstStyle/>
          <a:p>
            <a:pPr marL="0" lvl="0" indent="0" fontAlgn="base">
              <a:spcBef>
                <a:spcPct val="0"/>
              </a:spcBef>
              <a:spcAft>
                <a:spcPct val="0"/>
              </a:spcAft>
            </a:pPr>
            <a:r>
              <a:rPr lang="en-NZ" sz="2400" dirty="0">
                <a:ea typeface="Times New Roman" pitchFamily="18" charset="0"/>
                <a:cs typeface="Arial" pitchFamily="34" charset="0"/>
              </a:rPr>
              <a:t> The need for actual, active and tailored supervision systems</a:t>
            </a:r>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509584" y="1581000"/>
            <a:ext cx="1238880" cy="18490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Rectangle 1">
            <a:extLst>
              <a:ext uri="{FF2B5EF4-FFF2-40B4-BE49-F238E27FC236}">
                <a16:creationId xmlns:a16="http://schemas.microsoft.com/office/drawing/2014/main" id="{207D2B3F-948E-4D9C-8A8A-36C44DFF57ED}"/>
              </a:ext>
            </a:extLst>
          </p:cNvPr>
          <p:cNvSpPr/>
          <p:nvPr/>
        </p:nvSpPr>
        <p:spPr>
          <a:xfrm>
            <a:off x="251948" y="3212976"/>
            <a:ext cx="7128364" cy="2569934"/>
          </a:xfrm>
          <a:prstGeom prst="rect">
            <a:avLst/>
          </a:prstGeom>
        </p:spPr>
        <p:txBody>
          <a:bodyPr wrap="square">
            <a:spAutoFit/>
          </a:bodyPr>
          <a:lstStyle/>
          <a:p>
            <a:r>
              <a:rPr lang="en-NZ" sz="2300" dirty="0"/>
              <a:t>The supervisor is expected to exercise judgement that takes into account:</a:t>
            </a:r>
          </a:p>
          <a:p>
            <a:pPr marL="539750" lvl="0" indent="-166688">
              <a:buFont typeface="Arial" panose="020B0604020202020204" pitchFamily="34" charset="0"/>
              <a:buChar char="•"/>
            </a:pPr>
            <a:r>
              <a:rPr lang="en-NZ" sz="2300" dirty="0">
                <a:solidFill>
                  <a:srgbClr val="FF0000"/>
                </a:solidFill>
              </a:rPr>
              <a:t>each salesperson’s experience and training</a:t>
            </a:r>
          </a:p>
          <a:p>
            <a:pPr marL="539750" lvl="0" indent="-166688">
              <a:buFont typeface="Arial" panose="020B0604020202020204" pitchFamily="34" charset="0"/>
              <a:buChar char="•"/>
            </a:pPr>
            <a:r>
              <a:rPr lang="en-NZ" sz="2300" dirty="0">
                <a:solidFill>
                  <a:srgbClr val="FF0000"/>
                </a:solidFill>
              </a:rPr>
              <a:t>the complexities of the real estate market in which they are operating</a:t>
            </a:r>
          </a:p>
          <a:p>
            <a:pPr marL="539750" lvl="0" indent="-166688">
              <a:buFont typeface="Arial" panose="020B0604020202020204" pitchFamily="34" charset="0"/>
              <a:buChar char="•"/>
            </a:pPr>
            <a:r>
              <a:rPr lang="en-NZ" sz="2300" dirty="0">
                <a:solidFill>
                  <a:srgbClr val="FF0000"/>
                </a:solidFill>
              </a:rPr>
              <a:t>the nature of the transactions performed</a:t>
            </a:r>
          </a:p>
          <a:p>
            <a:pPr marL="539750" lvl="0" indent="-166688">
              <a:buFont typeface="Arial" panose="020B0604020202020204" pitchFamily="34" charset="0"/>
              <a:buChar char="•"/>
            </a:pPr>
            <a:r>
              <a:rPr lang="en-NZ" sz="2300" dirty="0">
                <a:solidFill>
                  <a:srgbClr val="FF0000"/>
                </a:solidFill>
              </a:rPr>
              <a:t>the requirements of the client or customer.</a:t>
            </a:r>
          </a:p>
        </p:txBody>
      </p:sp>
    </p:spTree>
    <p:extLst>
      <p:ext uri="{BB962C8B-B14F-4D97-AF65-F5344CB8AC3E}">
        <p14:creationId xmlns:p14="http://schemas.microsoft.com/office/powerpoint/2010/main" val="3577641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fade">
                                      <p:cBhvr>
                                        <p:cTn id="16" dur="500"/>
                                        <p:tgtEl>
                                          <p:spTgt spid="2">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Box 5"/>
          <p:cNvSpPr txBox="1"/>
          <p:nvPr/>
        </p:nvSpPr>
        <p:spPr>
          <a:xfrm>
            <a:off x="251520" y="1124744"/>
            <a:ext cx="7258064" cy="954107"/>
          </a:xfrm>
          <a:prstGeom prst="rect">
            <a:avLst/>
          </a:prstGeom>
          <a:noFill/>
        </p:spPr>
        <p:txBody>
          <a:bodyPr wrap="square" rtlCol="0">
            <a:spAutoFit/>
          </a:bodyPr>
          <a:lstStyle/>
          <a:p>
            <a:r>
              <a:rPr lang="en-NZ" sz="2400" dirty="0"/>
              <a:t>The supervisor must be actively and regularly involved with the salesperson, which means the following:</a:t>
            </a:r>
          </a:p>
          <a:p>
            <a:endParaRPr lang="en-NZ" sz="800" dirty="0"/>
          </a:p>
        </p:txBody>
      </p:sp>
      <p:sp>
        <p:nvSpPr>
          <p:cNvPr id="7" name="Text Placeholder 6"/>
          <p:cNvSpPr>
            <a:spLocks noGrp="1"/>
          </p:cNvSpPr>
          <p:nvPr>
            <p:ph type="body" sz="quarter" idx="13"/>
          </p:nvPr>
        </p:nvSpPr>
        <p:spPr/>
        <p:txBody>
          <a:bodyPr>
            <a:normAutofit/>
          </a:bodyPr>
          <a:lstStyle/>
          <a:p>
            <a:pPr marL="0" lvl="0" indent="0" fontAlgn="base">
              <a:spcBef>
                <a:spcPct val="0"/>
              </a:spcBef>
              <a:spcAft>
                <a:spcPct val="0"/>
              </a:spcAft>
            </a:pPr>
            <a:r>
              <a:rPr lang="en-NZ" sz="2400" dirty="0">
                <a:ea typeface="Times New Roman" pitchFamily="18" charset="0"/>
                <a:cs typeface="Arial" pitchFamily="34" charset="0"/>
              </a:rPr>
              <a:t> The need for actual, active and tailored supervision systems</a:t>
            </a:r>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509584" y="1581000"/>
            <a:ext cx="1238880" cy="18490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extBox 8">
            <a:extLst>
              <a:ext uri="{FF2B5EF4-FFF2-40B4-BE49-F238E27FC236}">
                <a16:creationId xmlns:a16="http://schemas.microsoft.com/office/drawing/2014/main" id="{F8111A71-4177-4795-9042-9F86CFD68E13}"/>
              </a:ext>
            </a:extLst>
          </p:cNvPr>
          <p:cNvSpPr txBox="1"/>
          <p:nvPr/>
        </p:nvSpPr>
        <p:spPr>
          <a:xfrm>
            <a:off x="251520" y="4384183"/>
            <a:ext cx="8777045" cy="2431435"/>
          </a:xfrm>
          <a:prstGeom prst="rect">
            <a:avLst/>
          </a:prstGeom>
          <a:noFill/>
        </p:spPr>
        <p:txBody>
          <a:bodyPr wrap="square" rtlCol="0">
            <a:spAutoFit/>
          </a:bodyPr>
          <a:lstStyle/>
          <a:p>
            <a:pPr marL="342900" indent="-249238"/>
            <a:endParaRPr lang="en-NZ" sz="800" dirty="0"/>
          </a:p>
          <a:p>
            <a:pPr marL="342900" indent="-249238">
              <a:buFont typeface="Arial" panose="020B0604020202020204" pitchFamily="34" charset="0"/>
              <a:buChar char="•"/>
            </a:pPr>
            <a:r>
              <a:rPr lang="en-NZ" sz="2400" dirty="0"/>
              <a:t>The supervisor conducting regular meetings with salespersons being supervised, </a:t>
            </a:r>
            <a:r>
              <a:rPr lang="en-NZ" sz="2400" dirty="0">
                <a:solidFill>
                  <a:srgbClr val="FF0000"/>
                </a:solidFill>
              </a:rPr>
              <a:t>and asking questions to draw out matters that might be of concern </a:t>
            </a:r>
            <a:r>
              <a:rPr lang="en-NZ" sz="2400" dirty="0"/>
              <a:t>(such as resource consents, boundary issues, lack of Code Compliance Certificates, planned developments in the area, and disclosure of known defects and issues with the LIM report).</a:t>
            </a:r>
          </a:p>
        </p:txBody>
      </p:sp>
      <p:sp>
        <p:nvSpPr>
          <p:cNvPr id="2" name="Rectangle 1">
            <a:extLst>
              <a:ext uri="{FF2B5EF4-FFF2-40B4-BE49-F238E27FC236}">
                <a16:creationId xmlns:a16="http://schemas.microsoft.com/office/drawing/2014/main" id="{F6AF6ED0-BBE5-407C-96CE-1DD37857B727}"/>
              </a:ext>
            </a:extLst>
          </p:cNvPr>
          <p:cNvSpPr/>
          <p:nvPr/>
        </p:nvSpPr>
        <p:spPr>
          <a:xfrm>
            <a:off x="352160" y="2078851"/>
            <a:ext cx="7056784" cy="1508105"/>
          </a:xfrm>
          <a:prstGeom prst="rect">
            <a:avLst/>
          </a:prstGeom>
        </p:spPr>
        <p:txBody>
          <a:bodyPr wrap="square">
            <a:spAutoFit/>
          </a:bodyPr>
          <a:lstStyle/>
          <a:p>
            <a:pPr marL="269875" indent="-249238">
              <a:buFont typeface="Arial" panose="020B0604020202020204" pitchFamily="34" charset="0"/>
              <a:buChar char="•"/>
            </a:pPr>
            <a:r>
              <a:rPr lang="en-NZ" sz="2300" dirty="0"/>
              <a:t>The supervisor understanding the level of experience and skill of the salesperson, and placing conditions and/or restrictions on their real estate work as appropriate.</a:t>
            </a:r>
          </a:p>
        </p:txBody>
      </p:sp>
      <p:sp>
        <p:nvSpPr>
          <p:cNvPr id="3" name="Rectangle 2">
            <a:extLst>
              <a:ext uri="{FF2B5EF4-FFF2-40B4-BE49-F238E27FC236}">
                <a16:creationId xmlns:a16="http://schemas.microsoft.com/office/drawing/2014/main" id="{776987CF-3B9E-4075-AAF9-DDD62A8ABC4D}"/>
              </a:ext>
            </a:extLst>
          </p:cNvPr>
          <p:cNvSpPr/>
          <p:nvPr/>
        </p:nvSpPr>
        <p:spPr>
          <a:xfrm>
            <a:off x="251520" y="3617733"/>
            <a:ext cx="7258064" cy="800219"/>
          </a:xfrm>
          <a:prstGeom prst="rect">
            <a:avLst/>
          </a:prstGeom>
        </p:spPr>
        <p:txBody>
          <a:bodyPr wrap="square">
            <a:spAutoFit/>
          </a:bodyPr>
          <a:lstStyle/>
          <a:p>
            <a:pPr marL="342900" indent="-249238">
              <a:buFont typeface="Arial" panose="020B0604020202020204" pitchFamily="34" charset="0"/>
              <a:buChar char="•"/>
            </a:pPr>
            <a:r>
              <a:rPr lang="en-NZ" sz="2300" dirty="0"/>
              <a:t>The supervisor understanding the issues with each of the properties being listed and sold.</a:t>
            </a:r>
          </a:p>
        </p:txBody>
      </p:sp>
    </p:spTree>
    <p:extLst>
      <p:ext uri="{BB962C8B-B14F-4D97-AF65-F5344CB8AC3E}">
        <p14:creationId xmlns:p14="http://schemas.microsoft.com/office/powerpoint/2010/main" val="317595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fade">
                                      <p:cBhvr>
                                        <p:cTn id="17"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Box 5"/>
          <p:cNvSpPr txBox="1"/>
          <p:nvPr/>
        </p:nvSpPr>
        <p:spPr>
          <a:xfrm>
            <a:off x="251520" y="1124744"/>
            <a:ext cx="7258064" cy="2431435"/>
          </a:xfrm>
          <a:prstGeom prst="rect">
            <a:avLst/>
          </a:prstGeom>
          <a:noFill/>
        </p:spPr>
        <p:txBody>
          <a:bodyPr wrap="square" rtlCol="0">
            <a:spAutoFit/>
          </a:bodyPr>
          <a:lstStyle/>
          <a:p>
            <a:r>
              <a:rPr lang="en-NZ" sz="2400" dirty="0"/>
              <a:t>The supervisor must be actively and regularly involved with the salesperson, which means the following:</a:t>
            </a:r>
          </a:p>
          <a:p>
            <a:endParaRPr lang="en-NZ" sz="800" dirty="0"/>
          </a:p>
          <a:p>
            <a:pPr marL="269875" indent="-249238">
              <a:buFont typeface="Arial" panose="020B0604020202020204" pitchFamily="34" charset="0"/>
              <a:buChar char="•"/>
            </a:pPr>
            <a:r>
              <a:rPr lang="en-NZ" sz="2400" dirty="0"/>
              <a:t>The supervisor being available for questions, dealing with day-to-day issues, and fostering and encouraging communication between themselves and the salespersons being supervised.</a:t>
            </a:r>
          </a:p>
        </p:txBody>
      </p:sp>
      <p:sp>
        <p:nvSpPr>
          <p:cNvPr id="7" name="Text Placeholder 6"/>
          <p:cNvSpPr>
            <a:spLocks noGrp="1"/>
          </p:cNvSpPr>
          <p:nvPr>
            <p:ph type="body" sz="quarter" idx="13"/>
          </p:nvPr>
        </p:nvSpPr>
        <p:spPr/>
        <p:txBody>
          <a:bodyPr>
            <a:normAutofit/>
          </a:bodyPr>
          <a:lstStyle/>
          <a:p>
            <a:pPr marL="0" lvl="0" indent="0" fontAlgn="base">
              <a:spcBef>
                <a:spcPct val="0"/>
              </a:spcBef>
              <a:spcAft>
                <a:spcPct val="0"/>
              </a:spcAft>
            </a:pPr>
            <a:r>
              <a:rPr lang="en-NZ" sz="2400" dirty="0">
                <a:ea typeface="Times New Roman" pitchFamily="18" charset="0"/>
                <a:cs typeface="Arial" pitchFamily="34" charset="0"/>
              </a:rPr>
              <a:t> The need for actual, active and tailored supervision systems</a:t>
            </a:r>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509584" y="1581000"/>
            <a:ext cx="1238880" cy="18490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extBox 8">
            <a:extLst>
              <a:ext uri="{FF2B5EF4-FFF2-40B4-BE49-F238E27FC236}">
                <a16:creationId xmlns:a16="http://schemas.microsoft.com/office/drawing/2014/main" id="{F8111A71-4177-4795-9042-9F86CFD68E13}"/>
              </a:ext>
            </a:extLst>
          </p:cNvPr>
          <p:cNvSpPr txBox="1"/>
          <p:nvPr/>
        </p:nvSpPr>
        <p:spPr>
          <a:xfrm>
            <a:off x="187442" y="3659540"/>
            <a:ext cx="8777045" cy="1569660"/>
          </a:xfrm>
          <a:prstGeom prst="rect">
            <a:avLst/>
          </a:prstGeom>
          <a:noFill/>
        </p:spPr>
        <p:txBody>
          <a:bodyPr wrap="square" rtlCol="0">
            <a:spAutoFit/>
          </a:bodyPr>
          <a:lstStyle/>
          <a:p>
            <a:pPr marL="342900" indent="-249238">
              <a:buFont typeface="Arial" panose="020B0604020202020204" pitchFamily="34" charset="0"/>
              <a:buChar char="•"/>
            </a:pPr>
            <a:r>
              <a:rPr lang="en-NZ" sz="2400" dirty="0"/>
              <a:t>The </a:t>
            </a:r>
            <a:r>
              <a:rPr lang="en-NZ" sz="2400" dirty="0">
                <a:solidFill>
                  <a:srgbClr val="FF0000"/>
                </a:solidFill>
              </a:rPr>
              <a:t>supervisor ensuring that they keep up to date with industry issues, tribunal decisions, and guidelines issued by REAA </a:t>
            </a:r>
            <a:r>
              <a:rPr lang="en-NZ" sz="2400" dirty="0"/>
              <a:t>so they can transfer knowledge and provide guidance to salespersons being supervised.</a:t>
            </a:r>
          </a:p>
        </p:txBody>
      </p:sp>
    </p:spTree>
    <p:extLst>
      <p:ext uri="{BB962C8B-B14F-4D97-AF65-F5344CB8AC3E}">
        <p14:creationId xmlns:p14="http://schemas.microsoft.com/office/powerpoint/2010/main" val="931252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 Placeholder 2"/>
          <p:cNvSpPr>
            <a:spLocks noGrp="1"/>
          </p:cNvSpPr>
          <p:nvPr>
            <p:ph type="body" sz="quarter" idx="13"/>
          </p:nvPr>
        </p:nvSpPr>
        <p:spPr/>
        <p:txBody>
          <a:bodyPr/>
          <a:lstStyle/>
          <a:p>
            <a:r>
              <a:rPr lang="en-NZ" dirty="0"/>
              <a:t>Quiz answer(s)</a:t>
            </a:r>
          </a:p>
        </p:txBody>
      </p:sp>
      <p:sp>
        <p:nvSpPr>
          <p:cNvPr id="8" name="Text Placeholder 7"/>
          <p:cNvSpPr>
            <a:spLocks noGrp="1"/>
          </p:cNvSpPr>
          <p:nvPr>
            <p:ph type="body" sz="quarter" idx="14"/>
          </p:nvPr>
        </p:nvSpPr>
        <p:spPr>
          <a:xfrm>
            <a:off x="899592" y="1700808"/>
            <a:ext cx="6516414" cy="4464496"/>
          </a:xfrm>
        </p:spPr>
        <p:txBody>
          <a:bodyPr>
            <a:noAutofit/>
          </a:bodyPr>
          <a:lstStyle/>
          <a:p>
            <a:pPr marL="177800" lvl="0" indent="0"/>
            <a:r>
              <a:rPr lang="en-NZ" sz="2400" dirty="0">
                <a:latin typeface="Arial" pitchFamily="34" charset="0"/>
                <a:ea typeface="Times New Roman" pitchFamily="18" charset="0"/>
                <a:cs typeface="Arial" pitchFamily="34" charset="0"/>
              </a:rPr>
              <a:t>Q4 </a:t>
            </a:r>
            <a:r>
              <a:rPr lang="en-NZ" sz="2400" dirty="0"/>
              <a:t>Answer should relate to the following:</a:t>
            </a:r>
          </a:p>
          <a:p>
            <a:pPr marL="177800" lvl="0" indent="0"/>
            <a:endParaRPr lang="en-NZ" sz="2400" dirty="0"/>
          </a:p>
          <a:p>
            <a:pPr marL="177800" lvl="0" indent="0"/>
            <a:r>
              <a:rPr lang="en-NZ" sz="2400" dirty="0"/>
              <a:t>‘At the time a pending multi-offer became apparent to [to the listing licensee], Agency protocols should have been in place for [the licensee] to follow. Had there not been adequate protocols, or [the licensee] did not understand the required procedure, she should have consulted an agency supervisory agent who would necessarily have been available for advice and assistance.’</a:t>
            </a:r>
          </a:p>
        </p:txBody>
      </p:sp>
    </p:spTree>
    <p:extLst>
      <p:ext uri="{BB962C8B-B14F-4D97-AF65-F5344CB8AC3E}">
        <p14:creationId xmlns:p14="http://schemas.microsoft.com/office/powerpoint/2010/main" val="1020378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Effect transition="in" filter="fade">
                                      <p:cBhvr>
                                        <p:cTn id="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Box 5"/>
          <p:cNvSpPr txBox="1"/>
          <p:nvPr/>
        </p:nvSpPr>
        <p:spPr>
          <a:xfrm>
            <a:off x="323528" y="1373867"/>
            <a:ext cx="8496944" cy="830997"/>
          </a:xfrm>
          <a:prstGeom prst="rect">
            <a:avLst/>
          </a:prstGeom>
          <a:noFill/>
        </p:spPr>
        <p:txBody>
          <a:bodyPr wrap="square" rtlCol="0">
            <a:spAutoFit/>
          </a:bodyPr>
          <a:lstStyle/>
          <a:p>
            <a:r>
              <a:rPr lang="en-NZ" sz="2400" dirty="0"/>
              <a:t>The requirement for proper actual, active and tailored supervision and management may be seen as a cyclical process. </a:t>
            </a:r>
          </a:p>
        </p:txBody>
      </p:sp>
      <p:sp>
        <p:nvSpPr>
          <p:cNvPr id="7" name="Text Placeholder 6"/>
          <p:cNvSpPr>
            <a:spLocks noGrp="1"/>
          </p:cNvSpPr>
          <p:nvPr>
            <p:ph type="body" sz="quarter" idx="13"/>
          </p:nvPr>
        </p:nvSpPr>
        <p:spPr/>
        <p:txBody>
          <a:bodyPr>
            <a:normAutofit fontScale="92500"/>
          </a:bodyPr>
          <a:lstStyle/>
          <a:p>
            <a:pPr marL="0" lvl="0" indent="0" fontAlgn="base">
              <a:spcBef>
                <a:spcPct val="0"/>
              </a:spcBef>
              <a:spcAft>
                <a:spcPct val="0"/>
              </a:spcAft>
            </a:pPr>
            <a:r>
              <a:rPr lang="en-NZ" dirty="0">
                <a:ea typeface="Times New Roman" pitchFamily="18" charset="0"/>
                <a:cs typeface="Arial" pitchFamily="34" charset="0"/>
              </a:rPr>
              <a:t>The cycle of actual, active and tailored supervision and management </a:t>
            </a:r>
          </a:p>
        </p:txBody>
      </p:sp>
      <p:pic>
        <p:nvPicPr>
          <p:cNvPr id="4" name="Picture 3" descr="The cycle of actual, active and tailored supervision and management ">
            <a:extLst>
              <a:ext uri="{FF2B5EF4-FFF2-40B4-BE49-F238E27FC236}">
                <a16:creationId xmlns:a16="http://schemas.microsoft.com/office/drawing/2014/main" id="{CB2D37F3-C107-40FB-8AA8-0602F49132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74063" y="2520774"/>
            <a:ext cx="6322125" cy="381845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60195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Box 5"/>
          <p:cNvSpPr txBox="1"/>
          <p:nvPr/>
        </p:nvSpPr>
        <p:spPr>
          <a:xfrm>
            <a:off x="251520" y="1268760"/>
            <a:ext cx="8712968" cy="5509200"/>
          </a:xfrm>
          <a:prstGeom prst="rect">
            <a:avLst/>
          </a:prstGeom>
          <a:noFill/>
        </p:spPr>
        <p:txBody>
          <a:bodyPr wrap="square" rtlCol="0">
            <a:spAutoFit/>
          </a:bodyPr>
          <a:lstStyle/>
          <a:p>
            <a:r>
              <a:rPr lang="en-NZ" sz="2400" b="1" dirty="0"/>
              <a:t>Record keeping</a:t>
            </a:r>
          </a:p>
          <a:p>
            <a:endParaRPr lang="en-NZ" sz="1200" dirty="0"/>
          </a:p>
          <a:p>
            <a:r>
              <a:rPr lang="en-NZ" sz="2400" dirty="0">
                <a:solidFill>
                  <a:srgbClr val="FF0000"/>
                </a:solidFill>
              </a:rPr>
              <a:t>Supervising agents and branch managers should also keep supervision records in addition to any supervision plan or agreement that may be used. </a:t>
            </a:r>
            <a:r>
              <a:rPr lang="en-NZ" sz="2400" dirty="0"/>
              <a:t>These may prove to be an important way of demonstrating compliance with supervision obligations. </a:t>
            </a:r>
          </a:p>
          <a:p>
            <a:endParaRPr lang="en-NZ" sz="800" dirty="0"/>
          </a:p>
          <a:p>
            <a:r>
              <a:rPr lang="en-NZ" sz="2400" dirty="0"/>
              <a:t>The form and extent of record keeping relating to supervision should reflect the nature of the supervision (for example, supervision of a new salesperson would be likely to require a greater level of record keeping than for an experienced person).</a:t>
            </a:r>
          </a:p>
          <a:p>
            <a:endParaRPr lang="en-NZ" sz="800" dirty="0"/>
          </a:p>
          <a:p>
            <a:r>
              <a:rPr lang="en-NZ" sz="2400" dirty="0">
                <a:solidFill>
                  <a:srgbClr val="FF0000"/>
                </a:solidFill>
              </a:rPr>
              <a:t>When REAA receives a complaint about a salesperson, the adequacy of supervision will be considered</a:t>
            </a:r>
            <a:r>
              <a:rPr lang="en-NZ" sz="2400" dirty="0"/>
              <a:t>. If supervision is, or appears to be, an issue, the supervisor will be given an opportunity to demonstrate how they have complied with supervision obligations.</a:t>
            </a:r>
          </a:p>
        </p:txBody>
      </p:sp>
      <p:sp>
        <p:nvSpPr>
          <p:cNvPr id="7" name="Text Placeholder 6"/>
          <p:cNvSpPr>
            <a:spLocks noGrp="1"/>
          </p:cNvSpPr>
          <p:nvPr>
            <p:ph type="body" sz="quarter" idx="13"/>
          </p:nvPr>
        </p:nvSpPr>
        <p:spPr/>
        <p:txBody>
          <a:bodyPr>
            <a:normAutofit fontScale="92500"/>
          </a:bodyPr>
          <a:lstStyle/>
          <a:p>
            <a:pPr marL="0" lvl="0" indent="0" fontAlgn="base">
              <a:spcBef>
                <a:spcPct val="0"/>
              </a:spcBef>
              <a:spcAft>
                <a:spcPct val="0"/>
              </a:spcAft>
            </a:pPr>
            <a:r>
              <a:rPr lang="en-NZ" dirty="0">
                <a:ea typeface="Times New Roman" pitchFamily="18" charset="0"/>
                <a:cs typeface="Arial" pitchFamily="34" charset="0"/>
              </a:rPr>
              <a:t>The cycle of actual, active and tailored supervision and management </a:t>
            </a:r>
          </a:p>
        </p:txBody>
      </p:sp>
    </p:spTree>
    <p:extLst>
      <p:ext uri="{BB962C8B-B14F-4D97-AF65-F5344CB8AC3E}">
        <p14:creationId xmlns:p14="http://schemas.microsoft.com/office/powerpoint/2010/main" val="239347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animEffect transition="in" filter="fade">
                                      <p:cBhvr>
                                        <p:cTn id="7" dur="500"/>
                                        <p:tgtEl>
                                          <p:spTgt spid="6">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6" end="6"/>
                                            </p:txEl>
                                          </p:spTgt>
                                        </p:tgtEl>
                                        <p:attrNameLst>
                                          <p:attrName>style.visibility</p:attrName>
                                        </p:attrNameLst>
                                      </p:cBhvr>
                                      <p:to>
                                        <p:strVal val="visible"/>
                                      </p:to>
                                    </p:set>
                                    <p:animEffect transition="in" filter="fade">
                                      <p:cBhvr>
                                        <p:cTn id="12"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Box 5"/>
          <p:cNvSpPr txBox="1"/>
          <p:nvPr/>
        </p:nvSpPr>
        <p:spPr>
          <a:xfrm>
            <a:off x="251520" y="1268760"/>
            <a:ext cx="5616624" cy="2862322"/>
          </a:xfrm>
          <a:prstGeom prst="rect">
            <a:avLst/>
          </a:prstGeom>
          <a:noFill/>
        </p:spPr>
        <p:txBody>
          <a:bodyPr wrap="square" rtlCol="0">
            <a:spAutoFit/>
          </a:bodyPr>
          <a:lstStyle/>
          <a:p>
            <a:r>
              <a:rPr lang="en-NZ" sz="2400" b="1" dirty="0"/>
              <a:t>Record keeping</a:t>
            </a:r>
          </a:p>
          <a:p>
            <a:endParaRPr lang="en-NZ" sz="1200" dirty="0"/>
          </a:p>
          <a:p>
            <a:r>
              <a:rPr lang="en-NZ" sz="2400" dirty="0">
                <a:solidFill>
                  <a:srgbClr val="FF0000"/>
                </a:solidFill>
              </a:rPr>
              <a:t>If the supervisor is not able to produce records or otherwise demonstrate they have met supervision requirements, this will be relevant to REAA’s compliance and enforcement decision-making.</a:t>
            </a:r>
          </a:p>
          <a:p>
            <a:endParaRPr lang="en-NZ" sz="2400" dirty="0"/>
          </a:p>
        </p:txBody>
      </p:sp>
      <p:sp>
        <p:nvSpPr>
          <p:cNvPr id="7" name="Text Placeholder 6"/>
          <p:cNvSpPr>
            <a:spLocks noGrp="1"/>
          </p:cNvSpPr>
          <p:nvPr>
            <p:ph type="body" sz="quarter" idx="13"/>
          </p:nvPr>
        </p:nvSpPr>
        <p:spPr/>
        <p:txBody>
          <a:bodyPr>
            <a:normAutofit fontScale="92500"/>
          </a:bodyPr>
          <a:lstStyle/>
          <a:p>
            <a:pPr marL="0" lvl="0" indent="0" fontAlgn="base">
              <a:spcBef>
                <a:spcPct val="0"/>
              </a:spcBef>
              <a:spcAft>
                <a:spcPct val="0"/>
              </a:spcAft>
            </a:pPr>
            <a:r>
              <a:rPr lang="en-NZ" dirty="0">
                <a:ea typeface="Times New Roman" pitchFamily="18" charset="0"/>
                <a:cs typeface="Arial" pitchFamily="34" charset="0"/>
              </a:rPr>
              <a:t>The cycle of actual, active and tailored supervision and management </a:t>
            </a:r>
          </a:p>
        </p:txBody>
      </p:sp>
      <p:sp>
        <p:nvSpPr>
          <p:cNvPr id="3" name="Rectangle 2">
            <a:extLst>
              <a:ext uri="{FF2B5EF4-FFF2-40B4-BE49-F238E27FC236}">
                <a16:creationId xmlns:a16="http://schemas.microsoft.com/office/drawing/2014/main" id="{08789F39-394A-4095-809E-A49D9F658A09}"/>
              </a:ext>
            </a:extLst>
          </p:cNvPr>
          <p:cNvSpPr/>
          <p:nvPr/>
        </p:nvSpPr>
        <p:spPr>
          <a:xfrm>
            <a:off x="243120" y="4005064"/>
            <a:ext cx="8784975" cy="2308324"/>
          </a:xfrm>
          <a:prstGeom prst="rect">
            <a:avLst/>
          </a:prstGeom>
        </p:spPr>
        <p:txBody>
          <a:bodyPr wrap="square">
            <a:spAutoFit/>
          </a:bodyPr>
          <a:lstStyle/>
          <a:p>
            <a:r>
              <a:rPr lang="en-NZ" sz="2400" dirty="0"/>
              <a:t>Agencies, supervising agents and branch managers are accountable for their own actions and those of their licensees. Appropriate policies and procedures that are implemented and reinforced, and consistently supported by adequate documentary evidence, should contribute to minimising the risk of failure to meet prescribed compliance requirements. </a:t>
            </a:r>
          </a:p>
        </p:txBody>
      </p:sp>
      <p:pic>
        <p:nvPicPr>
          <p:cNvPr id="8" name="Picture 7" descr="The cycle of actual, active and tailored supervision and management &#10;">
            <a:extLst>
              <a:ext uri="{FF2B5EF4-FFF2-40B4-BE49-F238E27FC236}">
                <a16:creationId xmlns:a16="http://schemas.microsoft.com/office/drawing/2014/main" id="{9E04E8F1-E674-4F5B-9EFC-0FB1FCE4388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52120" y="1548507"/>
            <a:ext cx="3323809" cy="2228571"/>
          </a:xfrm>
          <a:prstGeom prst="rect">
            <a:avLst/>
          </a:prstGeom>
        </p:spPr>
      </p:pic>
    </p:spTree>
    <p:extLst>
      <p:ext uri="{BB962C8B-B14F-4D97-AF65-F5344CB8AC3E}">
        <p14:creationId xmlns:p14="http://schemas.microsoft.com/office/powerpoint/2010/main" val="111188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7" name="Text Placeholder 6"/>
          <p:cNvSpPr>
            <a:spLocks noGrp="1"/>
          </p:cNvSpPr>
          <p:nvPr>
            <p:ph type="body" sz="quarter" idx="13"/>
          </p:nvPr>
        </p:nvSpPr>
        <p:spPr/>
        <p:txBody>
          <a:bodyPr>
            <a:normAutofit/>
          </a:bodyPr>
          <a:lstStyle/>
          <a:p>
            <a:pPr marL="0" lvl="0" indent="0" fontAlgn="base">
              <a:spcBef>
                <a:spcPct val="0"/>
              </a:spcBef>
              <a:spcAft>
                <a:spcPct val="0"/>
              </a:spcAft>
            </a:pPr>
            <a:r>
              <a:rPr lang="en-NZ" dirty="0">
                <a:ea typeface="Times New Roman" pitchFamily="18" charset="0"/>
                <a:cs typeface="Arial" pitchFamily="34" charset="0"/>
              </a:rPr>
              <a:t> Supervision of new and inexperienced salespersons</a:t>
            </a:r>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577281" y="2398356"/>
            <a:ext cx="2246153" cy="16846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Rectangle 1"/>
          <p:cNvSpPr/>
          <p:nvPr/>
        </p:nvSpPr>
        <p:spPr>
          <a:xfrm>
            <a:off x="240576" y="1628800"/>
            <a:ext cx="6336705" cy="3046988"/>
          </a:xfrm>
          <a:prstGeom prst="rect">
            <a:avLst/>
          </a:prstGeom>
        </p:spPr>
        <p:txBody>
          <a:bodyPr wrap="square">
            <a:spAutoFit/>
          </a:bodyPr>
          <a:lstStyle/>
          <a:p>
            <a:pPr marL="342900" indent="-342900">
              <a:buFont typeface="Arial" panose="020B0604020202020204" pitchFamily="34" charset="0"/>
              <a:buChar char="•"/>
            </a:pPr>
            <a:r>
              <a:rPr lang="en-NZ" sz="2400" dirty="0"/>
              <a:t>New salespersons with less than six months’ real estate agency experience cannot prepare sale and purchase agreements or advise clients or customers about their legal rights and obligations that are incidental to the preparation of those agreements (this is prohibited under section 36(2A) of the Lawyers and Conveyancers Act 2006). </a:t>
            </a:r>
          </a:p>
        </p:txBody>
      </p:sp>
      <p:sp>
        <p:nvSpPr>
          <p:cNvPr id="4" name="Rectangle 3">
            <a:extLst>
              <a:ext uri="{FF2B5EF4-FFF2-40B4-BE49-F238E27FC236}">
                <a16:creationId xmlns:a16="http://schemas.microsoft.com/office/drawing/2014/main" id="{074BAD66-DC41-40E0-9827-41B3C3EE8D93}"/>
              </a:ext>
            </a:extLst>
          </p:cNvPr>
          <p:cNvSpPr/>
          <p:nvPr/>
        </p:nvSpPr>
        <p:spPr>
          <a:xfrm>
            <a:off x="240577" y="4869160"/>
            <a:ext cx="7992888" cy="1569660"/>
          </a:xfrm>
          <a:prstGeom prst="rect">
            <a:avLst/>
          </a:prstGeom>
        </p:spPr>
        <p:txBody>
          <a:bodyPr wrap="square">
            <a:spAutoFit/>
          </a:bodyPr>
          <a:lstStyle/>
          <a:p>
            <a:pPr marL="342900" indent="-342900">
              <a:buFont typeface="Arial" panose="020B0604020202020204" pitchFamily="34" charset="0"/>
              <a:buChar char="•"/>
            </a:pPr>
            <a:r>
              <a:rPr lang="en-NZ" sz="2400" dirty="0"/>
              <a:t>This means that in their first six months they are prevented from drafting, negotiating or giving conveyancing advice in association with agreements for sale and purchase or lease of real estate, or the goodwill of a business. </a:t>
            </a:r>
          </a:p>
        </p:txBody>
      </p:sp>
      <p:sp>
        <p:nvSpPr>
          <p:cNvPr id="9" name="TextBox 8">
            <a:extLst>
              <a:ext uri="{FF2B5EF4-FFF2-40B4-BE49-F238E27FC236}">
                <a16:creationId xmlns:a16="http://schemas.microsoft.com/office/drawing/2014/main" id="{4B9ABDE5-5CE1-49F7-8AC4-9F86FEE268AA}"/>
              </a:ext>
            </a:extLst>
          </p:cNvPr>
          <p:cNvSpPr txBox="1"/>
          <p:nvPr/>
        </p:nvSpPr>
        <p:spPr>
          <a:xfrm>
            <a:off x="240577" y="1228582"/>
            <a:ext cx="8582857" cy="369332"/>
          </a:xfrm>
          <a:prstGeom prst="rect">
            <a:avLst/>
          </a:prstGeom>
          <a:noFill/>
        </p:spPr>
        <p:txBody>
          <a:bodyPr wrap="square" rtlCol="0">
            <a:spAutoFit/>
          </a:bodyPr>
          <a:lstStyle/>
          <a:p>
            <a:r>
              <a:rPr lang="en-NZ" i="1" dirty="0"/>
              <a:t>This section of the learning materials covers sections 5.5, 5.6, 6.1 and 6.2 of the Standard.</a:t>
            </a:r>
          </a:p>
        </p:txBody>
      </p:sp>
    </p:spTree>
    <p:extLst>
      <p:ext uri="{BB962C8B-B14F-4D97-AF65-F5344CB8AC3E}">
        <p14:creationId xmlns:p14="http://schemas.microsoft.com/office/powerpoint/2010/main" val="4279060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7" name="Text Placeholder 6"/>
          <p:cNvSpPr>
            <a:spLocks noGrp="1"/>
          </p:cNvSpPr>
          <p:nvPr>
            <p:ph type="body" sz="quarter" idx="13"/>
          </p:nvPr>
        </p:nvSpPr>
        <p:spPr/>
        <p:txBody>
          <a:bodyPr>
            <a:normAutofit/>
          </a:bodyPr>
          <a:lstStyle/>
          <a:p>
            <a:pPr marL="0" lvl="0" indent="0" fontAlgn="base">
              <a:spcBef>
                <a:spcPct val="0"/>
              </a:spcBef>
              <a:spcAft>
                <a:spcPct val="0"/>
              </a:spcAft>
            </a:pPr>
            <a:r>
              <a:rPr lang="en-NZ" dirty="0">
                <a:ea typeface="Times New Roman" pitchFamily="18" charset="0"/>
                <a:cs typeface="Arial" pitchFamily="34" charset="0"/>
              </a:rPr>
              <a:t> Supervision of new and inexperienced salespersons</a:t>
            </a:r>
          </a:p>
        </p:txBody>
      </p:sp>
      <p:sp>
        <p:nvSpPr>
          <p:cNvPr id="2" name="Rectangle 1"/>
          <p:cNvSpPr/>
          <p:nvPr/>
        </p:nvSpPr>
        <p:spPr>
          <a:xfrm>
            <a:off x="240576" y="1484784"/>
            <a:ext cx="8795919" cy="830997"/>
          </a:xfrm>
          <a:prstGeom prst="rect">
            <a:avLst/>
          </a:prstGeom>
        </p:spPr>
        <p:txBody>
          <a:bodyPr wrap="square">
            <a:spAutoFit/>
          </a:bodyPr>
          <a:lstStyle/>
          <a:p>
            <a:r>
              <a:rPr lang="en-NZ" sz="2400" dirty="0"/>
              <a:t>Some other steps that supervisors should take with new and inexperienced salespersons include the following:</a:t>
            </a:r>
          </a:p>
        </p:txBody>
      </p:sp>
      <p:sp>
        <p:nvSpPr>
          <p:cNvPr id="4" name="Rectangle 3">
            <a:extLst>
              <a:ext uri="{FF2B5EF4-FFF2-40B4-BE49-F238E27FC236}">
                <a16:creationId xmlns:a16="http://schemas.microsoft.com/office/drawing/2014/main" id="{074BAD66-DC41-40E0-9827-41B3C3EE8D93}"/>
              </a:ext>
            </a:extLst>
          </p:cNvPr>
          <p:cNvSpPr/>
          <p:nvPr/>
        </p:nvSpPr>
        <p:spPr>
          <a:xfrm>
            <a:off x="240576" y="2420888"/>
            <a:ext cx="8795919" cy="2308324"/>
          </a:xfrm>
          <a:prstGeom prst="rect">
            <a:avLst/>
          </a:prstGeom>
        </p:spPr>
        <p:txBody>
          <a:bodyPr wrap="square">
            <a:spAutoFit/>
          </a:bodyPr>
          <a:lstStyle/>
          <a:p>
            <a:pPr marL="342900" indent="-342900">
              <a:buFont typeface="Arial" panose="020B0604020202020204" pitchFamily="34" charset="0"/>
              <a:buChar char="•"/>
            </a:pPr>
            <a:r>
              <a:rPr lang="en-NZ" sz="2400" dirty="0"/>
              <a:t>Review and assistance with the preparation of appraisals and agency agreements.</a:t>
            </a:r>
          </a:p>
          <a:p>
            <a:pPr marL="342900" indent="-342900">
              <a:buFont typeface="Arial" panose="020B0604020202020204" pitchFamily="34" charset="0"/>
              <a:buChar char="•"/>
            </a:pPr>
            <a:r>
              <a:rPr lang="en-NZ" sz="2400" dirty="0"/>
              <a:t>Have regular </a:t>
            </a:r>
            <a:r>
              <a:rPr lang="en-NZ" sz="2400" dirty="0">
                <a:solidFill>
                  <a:srgbClr val="FF0000"/>
                </a:solidFill>
              </a:rPr>
              <a:t>one-on-one meetings </a:t>
            </a:r>
            <a:r>
              <a:rPr lang="en-NZ" sz="2400" dirty="0"/>
              <a:t>to discuss any questions or problems the salesperson may be having.</a:t>
            </a:r>
          </a:p>
          <a:p>
            <a:pPr marL="342900" indent="-342900">
              <a:buFont typeface="Arial" panose="020B0604020202020204" pitchFamily="34" charset="0"/>
              <a:buChar char="•"/>
            </a:pPr>
            <a:r>
              <a:rPr lang="en-NZ" sz="2400" dirty="0"/>
              <a:t>Periodically sit in on </a:t>
            </a:r>
            <a:r>
              <a:rPr lang="en-NZ" sz="2400" dirty="0">
                <a:solidFill>
                  <a:srgbClr val="FF0000"/>
                </a:solidFill>
              </a:rPr>
              <a:t>phone and face-to-face </a:t>
            </a:r>
            <a:r>
              <a:rPr lang="en-NZ" sz="2400" dirty="0"/>
              <a:t>conversations to observe how the salesperson interacts with clients and customers.</a:t>
            </a:r>
          </a:p>
        </p:txBody>
      </p:sp>
    </p:spTree>
    <p:extLst>
      <p:ext uri="{BB962C8B-B14F-4D97-AF65-F5344CB8AC3E}">
        <p14:creationId xmlns:p14="http://schemas.microsoft.com/office/powerpoint/2010/main" val="1251783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7" name="Text Placeholder 6"/>
          <p:cNvSpPr>
            <a:spLocks noGrp="1"/>
          </p:cNvSpPr>
          <p:nvPr>
            <p:ph type="body" sz="quarter" idx="13"/>
          </p:nvPr>
        </p:nvSpPr>
        <p:spPr/>
        <p:txBody>
          <a:bodyPr>
            <a:normAutofit/>
          </a:bodyPr>
          <a:lstStyle/>
          <a:p>
            <a:pPr marL="0" lvl="0" indent="0" fontAlgn="base">
              <a:spcBef>
                <a:spcPct val="0"/>
              </a:spcBef>
              <a:spcAft>
                <a:spcPct val="0"/>
              </a:spcAft>
            </a:pPr>
            <a:r>
              <a:rPr lang="en-NZ" dirty="0">
                <a:ea typeface="Times New Roman" pitchFamily="18" charset="0"/>
                <a:cs typeface="Arial" pitchFamily="34" charset="0"/>
              </a:rPr>
              <a:t> Supervision of new and inexperienced salespersons</a:t>
            </a:r>
          </a:p>
        </p:txBody>
      </p:sp>
      <p:sp>
        <p:nvSpPr>
          <p:cNvPr id="2" name="Rectangle 1"/>
          <p:cNvSpPr/>
          <p:nvPr/>
        </p:nvSpPr>
        <p:spPr>
          <a:xfrm>
            <a:off x="240576" y="1484784"/>
            <a:ext cx="8795919" cy="830997"/>
          </a:xfrm>
          <a:prstGeom prst="rect">
            <a:avLst/>
          </a:prstGeom>
        </p:spPr>
        <p:txBody>
          <a:bodyPr wrap="square">
            <a:spAutoFit/>
          </a:bodyPr>
          <a:lstStyle/>
          <a:p>
            <a:r>
              <a:rPr lang="en-NZ" sz="2400" dirty="0"/>
              <a:t>Some other steps that supervisors should take with new and inexperienced salespersons include the following:</a:t>
            </a:r>
          </a:p>
        </p:txBody>
      </p:sp>
      <p:sp>
        <p:nvSpPr>
          <p:cNvPr id="4" name="Rectangle 3">
            <a:extLst>
              <a:ext uri="{FF2B5EF4-FFF2-40B4-BE49-F238E27FC236}">
                <a16:creationId xmlns:a16="http://schemas.microsoft.com/office/drawing/2014/main" id="{074BAD66-DC41-40E0-9827-41B3C3EE8D93}"/>
              </a:ext>
            </a:extLst>
          </p:cNvPr>
          <p:cNvSpPr/>
          <p:nvPr/>
        </p:nvSpPr>
        <p:spPr>
          <a:xfrm>
            <a:off x="240576" y="2420888"/>
            <a:ext cx="8795919" cy="4154984"/>
          </a:xfrm>
          <a:prstGeom prst="rect">
            <a:avLst/>
          </a:prstGeom>
        </p:spPr>
        <p:txBody>
          <a:bodyPr wrap="square">
            <a:spAutoFit/>
          </a:bodyPr>
          <a:lstStyle/>
          <a:p>
            <a:pPr marL="342900" indent="-342900">
              <a:buFont typeface="Arial" panose="020B0604020202020204" pitchFamily="34" charset="0"/>
              <a:buChar char="•"/>
            </a:pPr>
            <a:r>
              <a:rPr lang="en-NZ" sz="2400" dirty="0">
                <a:solidFill>
                  <a:srgbClr val="FF0000"/>
                </a:solidFill>
              </a:rPr>
              <a:t>Periodically check written communications </a:t>
            </a:r>
            <a:r>
              <a:rPr lang="en-NZ" sz="2400" dirty="0"/>
              <a:t>to ensure consistently high standards of professionalism are maintained and that disclosures and representations are fair and accurate.</a:t>
            </a:r>
          </a:p>
          <a:p>
            <a:pPr marL="342900" indent="-342900">
              <a:buFont typeface="Arial" panose="020B0604020202020204" pitchFamily="34" charset="0"/>
              <a:buChar char="•"/>
            </a:pPr>
            <a:r>
              <a:rPr lang="en-NZ" sz="2400" dirty="0"/>
              <a:t>When </a:t>
            </a:r>
            <a:r>
              <a:rPr lang="en-NZ" sz="2400" dirty="0">
                <a:solidFill>
                  <a:srgbClr val="FF0000"/>
                </a:solidFill>
              </a:rPr>
              <a:t>the supervisor </a:t>
            </a:r>
            <a:r>
              <a:rPr lang="en-NZ" sz="2400" dirty="0"/>
              <a:t>is satisfied the salesperson is conducting real estate agency work in a competent and legally compliant manner, </a:t>
            </a:r>
            <a:r>
              <a:rPr lang="en-NZ" sz="2400" dirty="0">
                <a:solidFill>
                  <a:srgbClr val="FF0000"/>
                </a:solidFill>
              </a:rPr>
              <a:t>they may adjust how they supervise the salesperson, in a way that reflects supervision of a more experienced and competent salesperson. </a:t>
            </a:r>
          </a:p>
          <a:p>
            <a:pPr marL="342900" indent="-342900">
              <a:buFont typeface="Arial" panose="020B0604020202020204" pitchFamily="34" charset="0"/>
              <a:buChar char="•"/>
            </a:pPr>
            <a:r>
              <a:rPr lang="en-NZ" sz="2400" dirty="0"/>
              <a:t>It is </a:t>
            </a:r>
            <a:r>
              <a:rPr lang="en-NZ" sz="2400" dirty="0">
                <a:solidFill>
                  <a:srgbClr val="FF0000"/>
                </a:solidFill>
              </a:rPr>
              <a:t>open to the supervisor to change the nature and degree of supervision</a:t>
            </a:r>
            <a:r>
              <a:rPr lang="en-NZ" sz="2400" dirty="0"/>
              <a:t> as a salesperson demonstrates increased competence and experience.</a:t>
            </a:r>
          </a:p>
        </p:txBody>
      </p:sp>
    </p:spTree>
    <p:extLst>
      <p:ext uri="{BB962C8B-B14F-4D97-AF65-F5344CB8AC3E}">
        <p14:creationId xmlns:p14="http://schemas.microsoft.com/office/powerpoint/2010/main" val="1866912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626104" y="2708920"/>
            <a:ext cx="1193049" cy="1952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Content Placeholder 5"/>
          <p:cNvPicPr>
            <a:picLocks noGrp="1" noChangeAspect="1"/>
          </p:cNvPicPr>
          <p:nvPr>
            <p:ph idx="4294967295"/>
          </p:nvPr>
        </p:nvPicPr>
        <p:blipFill>
          <a:blip r:embed="rId4" cstate="print">
            <a:extLst>
              <a:ext uri="{28A0092B-C50C-407E-A947-70E740481C1C}">
                <a14:useLocalDpi xmlns:a14="http://schemas.microsoft.com/office/drawing/2010/main" val="0"/>
              </a:ext>
            </a:extLst>
          </a:blip>
          <a:stretch>
            <a:fillRect/>
          </a:stretch>
        </p:blipFill>
        <p:spPr>
          <a:xfrm>
            <a:off x="0" y="12700"/>
            <a:ext cx="1866900" cy="1036638"/>
          </a:xfrm>
        </p:spPr>
      </p:pic>
      <p:sp>
        <p:nvSpPr>
          <p:cNvPr id="9" name="Title 10"/>
          <p:cNvSpPr txBox="1">
            <a:spLocks/>
          </p:cNvSpPr>
          <p:nvPr/>
        </p:nvSpPr>
        <p:spPr>
          <a:xfrm>
            <a:off x="683568" y="12700"/>
            <a:ext cx="7772400" cy="1152129"/>
          </a:xfrm>
          <a:prstGeom prst="rect">
            <a:avLst/>
          </a:prstGeom>
        </p:spPr>
        <p:txBody>
          <a:bodyPr vert="horz" lIns="91440" tIns="45720" rIns="91440" bIns="45720" rtlCol="0" anchor="ctr">
            <a:normAutofit/>
          </a:bodyPr>
          <a:lstStyle/>
          <a:p>
            <a:pPr lvl="0" algn="ctr">
              <a:spcBef>
                <a:spcPct val="0"/>
              </a:spcBef>
            </a:pPr>
            <a:endParaRPr kumimoji="0" lang="en-NZ" sz="4000" b="0" i="0" u="none" strike="noStrike" kern="1200" cap="none" spc="0" normalizeH="0" baseline="0" noProof="0" dirty="0">
              <a:ln>
                <a:noFill/>
              </a:ln>
              <a:solidFill>
                <a:schemeClr val="tx1"/>
              </a:solidFill>
              <a:effectLst/>
              <a:uLnTx/>
              <a:uFillTx/>
              <a:latin typeface="+mj-lt"/>
              <a:ea typeface="+mj-ea"/>
              <a:cs typeface="+mj-cs"/>
            </a:endParaRPr>
          </a:p>
        </p:txBody>
      </p:sp>
      <p:sp>
        <p:nvSpPr>
          <p:cNvPr id="10" name="Title 10"/>
          <p:cNvSpPr txBox="1">
            <a:spLocks/>
          </p:cNvSpPr>
          <p:nvPr/>
        </p:nvSpPr>
        <p:spPr>
          <a:xfrm>
            <a:off x="835968" y="165100"/>
            <a:ext cx="7772400" cy="1152129"/>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NZ" sz="4000" b="0" i="0" u="none" strike="noStrike" kern="1200" cap="none" spc="0" normalizeH="0" baseline="0" noProof="0" dirty="0">
                <a:ln>
                  <a:noFill/>
                </a:ln>
                <a:solidFill>
                  <a:schemeClr val="tx1"/>
                </a:solidFill>
                <a:effectLst/>
                <a:uLnTx/>
                <a:uFillTx/>
                <a:latin typeface="+mj-lt"/>
                <a:ea typeface="+mj-ea"/>
                <a:cs typeface="+mj-cs"/>
              </a:rPr>
              <a:t>Topic</a:t>
            </a:r>
            <a:r>
              <a:rPr kumimoji="0" lang="en-NZ" sz="4000" b="0" i="0" u="none" strike="noStrike" kern="1200" cap="none" spc="0" normalizeH="0" noProof="0" dirty="0">
                <a:ln>
                  <a:noFill/>
                </a:ln>
                <a:solidFill>
                  <a:schemeClr val="tx1"/>
                </a:solidFill>
                <a:effectLst/>
                <a:uLnTx/>
                <a:uFillTx/>
                <a:latin typeface="+mj-lt"/>
                <a:ea typeface="+mj-ea"/>
                <a:cs typeface="+mj-cs"/>
              </a:rPr>
              <a:t> covers</a:t>
            </a:r>
            <a:endParaRPr kumimoji="0" lang="en-NZ" sz="40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Rectangle 7"/>
          <p:cNvSpPr/>
          <p:nvPr/>
        </p:nvSpPr>
        <p:spPr>
          <a:xfrm>
            <a:off x="343022" y="1384706"/>
            <a:ext cx="8568952" cy="1200329"/>
          </a:xfrm>
          <a:prstGeom prst="rect">
            <a:avLst/>
          </a:prstGeom>
        </p:spPr>
        <p:txBody>
          <a:bodyPr wrap="square">
            <a:spAutoFit/>
          </a:bodyPr>
          <a:lstStyle/>
          <a:p>
            <a:pPr marL="342900" indent="-342900">
              <a:lnSpc>
                <a:spcPct val="150000"/>
              </a:lnSpc>
              <a:buFont typeface="Arial" panose="020B0604020202020204" pitchFamily="34" charset="0"/>
              <a:buChar char="•"/>
            </a:pPr>
            <a:r>
              <a:rPr lang="en-NZ" sz="2400" dirty="0"/>
              <a:t>The cycle of actual, active </a:t>
            </a:r>
            <a:r>
              <a:rPr lang="en-NZ" sz="2400" dirty="0">
                <a:solidFill>
                  <a:srgbClr val="FF0000"/>
                </a:solidFill>
              </a:rPr>
              <a:t>&amp;</a:t>
            </a:r>
            <a:r>
              <a:rPr lang="en-NZ" sz="2400" dirty="0"/>
              <a:t> tailored supervision </a:t>
            </a:r>
            <a:r>
              <a:rPr lang="en-NZ" sz="2400" dirty="0">
                <a:solidFill>
                  <a:srgbClr val="FF0000"/>
                </a:solidFill>
              </a:rPr>
              <a:t>&amp;</a:t>
            </a:r>
            <a:r>
              <a:rPr lang="en-NZ" sz="2400" dirty="0"/>
              <a:t> management</a:t>
            </a:r>
          </a:p>
          <a:p>
            <a:pPr marL="342900" lvl="0" indent="-342900">
              <a:lnSpc>
                <a:spcPct val="150000"/>
              </a:lnSpc>
              <a:buFont typeface="Arial" panose="020B0604020202020204" pitchFamily="34" charset="0"/>
              <a:buChar char="•"/>
            </a:pPr>
            <a:r>
              <a:rPr lang="en-NZ" sz="2400" dirty="0"/>
              <a:t>Record keeping</a:t>
            </a:r>
          </a:p>
        </p:txBody>
      </p:sp>
      <p:sp>
        <p:nvSpPr>
          <p:cNvPr id="7" name="Rectangle 6">
            <a:extLst>
              <a:ext uri="{FF2B5EF4-FFF2-40B4-BE49-F238E27FC236}">
                <a16:creationId xmlns:a16="http://schemas.microsoft.com/office/drawing/2014/main" id="{7491FB82-8238-463E-9DDD-A068869F4040}"/>
              </a:ext>
            </a:extLst>
          </p:cNvPr>
          <p:cNvSpPr/>
          <p:nvPr/>
        </p:nvSpPr>
        <p:spPr>
          <a:xfrm>
            <a:off x="343022" y="2449421"/>
            <a:ext cx="8568952" cy="1938992"/>
          </a:xfrm>
          <a:prstGeom prst="rect">
            <a:avLst/>
          </a:prstGeom>
        </p:spPr>
        <p:txBody>
          <a:bodyPr wrap="square">
            <a:spAutoFit/>
          </a:bodyPr>
          <a:lstStyle/>
          <a:p>
            <a:endParaRPr lang="en-NZ" sz="1200" dirty="0"/>
          </a:p>
          <a:p>
            <a:pPr marL="342900" lvl="0" indent="-342900">
              <a:lnSpc>
                <a:spcPct val="150000"/>
              </a:lnSpc>
              <a:buFont typeface="Arial" panose="020B0604020202020204" pitchFamily="34" charset="0"/>
              <a:buChar char="•"/>
            </a:pPr>
            <a:r>
              <a:rPr lang="en-NZ" sz="2400" dirty="0"/>
              <a:t>Supervision when sale and purchase agreements are </a:t>
            </a:r>
          </a:p>
          <a:p>
            <a:pPr lvl="0">
              <a:lnSpc>
                <a:spcPct val="150000"/>
              </a:lnSpc>
            </a:pPr>
            <a:r>
              <a:rPr lang="en-NZ" sz="2400" dirty="0"/>
              <a:t>      being drafted.</a:t>
            </a:r>
          </a:p>
          <a:p>
            <a:pPr marL="342900" lvl="0" indent="-342900">
              <a:lnSpc>
                <a:spcPct val="150000"/>
              </a:lnSpc>
              <a:buFont typeface="Arial" panose="020B0604020202020204" pitchFamily="34" charset="0"/>
              <a:buChar char="•"/>
            </a:pPr>
            <a:r>
              <a:rPr lang="en-NZ" sz="2400" dirty="0"/>
              <a:t>Supervision of new and inexperienced salespersons.</a:t>
            </a:r>
          </a:p>
        </p:txBody>
      </p:sp>
      <p:sp>
        <p:nvSpPr>
          <p:cNvPr id="11" name="Rectangle 10">
            <a:extLst>
              <a:ext uri="{FF2B5EF4-FFF2-40B4-BE49-F238E27FC236}">
                <a16:creationId xmlns:a16="http://schemas.microsoft.com/office/drawing/2014/main" id="{4512F38B-9E24-4580-A626-0890E382E7A0}"/>
              </a:ext>
            </a:extLst>
          </p:cNvPr>
          <p:cNvSpPr/>
          <p:nvPr/>
        </p:nvSpPr>
        <p:spPr>
          <a:xfrm>
            <a:off x="343022" y="4448654"/>
            <a:ext cx="7920880" cy="1143070"/>
          </a:xfrm>
          <a:prstGeom prst="rect">
            <a:avLst/>
          </a:prstGeom>
        </p:spPr>
        <p:txBody>
          <a:bodyPr wrap="square">
            <a:spAutoFit/>
          </a:bodyPr>
          <a:lstStyle/>
          <a:p>
            <a:pPr marL="342900" lvl="0" indent="-342900">
              <a:lnSpc>
                <a:spcPct val="150000"/>
              </a:lnSpc>
              <a:buFont typeface="Arial" panose="020B0604020202020204" pitchFamily="34" charset="0"/>
              <a:buChar char="•"/>
            </a:pPr>
            <a:r>
              <a:rPr lang="en-NZ" sz="2400" dirty="0"/>
              <a:t>Salespersons who work at a different location to their supervisor.</a:t>
            </a:r>
          </a:p>
        </p:txBody>
      </p:sp>
      <p:sp>
        <p:nvSpPr>
          <p:cNvPr id="12" name="Rectangle 11">
            <a:extLst>
              <a:ext uri="{FF2B5EF4-FFF2-40B4-BE49-F238E27FC236}">
                <a16:creationId xmlns:a16="http://schemas.microsoft.com/office/drawing/2014/main" id="{AB8BE3DB-A5E1-4C81-A0EE-3A7AC9B47418}"/>
              </a:ext>
            </a:extLst>
          </p:cNvPr>
          <p:cNvSpPr/>
          <p:nvPr/>
        </p:nvSpPr>
        <p:spPr>
          <a:xfrm>
            <a:off x="343022" y="5591724"/>
            <a:ext cx="8532948" cy="1143070"/>
          </a:xfrm>
          <a:prstGeom prst="rect">
            <a:avLst/>
          </a:prstGeom>
        </p:spPr>
        <p:txBody>
          <a:bodyPr wrap="square">
            <a:spAutoFit/>
          </a:bodyPr>
          <a:lstStyle/>
          <a:p>
            <a:pPr lvl="0">
              <a:lnSpc>
                <a:spcPct val="150000"/>
              </a:lnSpc>
            </a:pPr>
            <a:endParaRPr lang="en-NZ" sz="2400"/>
          </a:p>
          <a:p>
            <a:pPr lvl="0">
              <a:lnSpc>
                <a:spcPct val="150000"/>
              </a:lnSpc>
            </a:pPr>
            <a:endParaRPr lang="en-NZ" sz="2400" dirty="0"/>
          </a:p>
        </p:txBody>
      </p:sp>
    </p:spTree>
    <p:extLst>
      <p:ext uri="{BB962C8B-B14F-4D97-AF65-F5344CB8AC3E}">
        <p14:creationId xmlns:p14="http://schemas.microsoft.com/office/powerpoint/2010/main" val="28203859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Box 5"/>
          <p:cNvSpPr txBox="1"/>
          <p:nvPr/>
        </p:nvSpPr>
        <p:spPr>
          <a:xfrm>
            <a:off x="323528" y="1700808"/>
            <a:ext cx="8496944" cy="4416594"/>
          </a:xfrm>
          <a:prstGeom prst="rect">
            <a:avLst/>
          </a:prstGeom>
          <a:noFill/>
        </p:spPr>
        <p:txBody>
          <a:bodyPr wrap="square" rtlCol="0">
            <a:spAutoFit/>
          </a:bodyPr>
          <a:lstStyle/>
          <a:p>
            <a:r>
              <a:rPr lang="en-NZ" i="1" dirty="0"/>
              <a:t>This section of the learning materials covers sections 7.1 – 7.8 of the Standard.</a:t>
            </a:r>
            <a:endParaRPr lang="en-NZ" dirty="0"/>
          </a:p>
          <a:p>
            <a:endParaRPr lang="en-NZ" sz="2300" dirty="0"/>
          </a:p>
          <a:p>
            <a:r>
              <a:rPr lang="en-NZ" sz="2400" dirty="0"/>
              <a:t>Supervision provided where there is regular or occasional physical distance between a supervisor and salesperson is commonly referred to as ‘remote’ supervision. </a:t>
            </a:r>
            <a:r>
              <a:rPr lang="en-NZ" sz="2400" dirty="0">
                <a:solidFill>
                  <a:srgbClr val="FF0000"/>
                </a:solidFill>
              </a:rPr>
              <a:t>Remote supervision is not prohibited, but care must be taken.</a:t>
            </a:r>
          </a:p>
          <a:p>
            <a:endParaRPr lang="en-NZ" sz="2400" dirty="0"/>
          </a:p>
          <a:p>
            <a:r>
              <a:rPr lang="en-NZ" sz="2400" dirty="0"/>
              <a:t>It does not matter where the supervisor and salesperson are physically located, </a:t>
            </a:r>
            <a:r>
              <a:rPr lang="en-NZ" sz="2400" dirty="0">
                <a:solidFill>
                  <a:srgbClr val="FF0000"/>
                </a:solidFill>
              </a:rPr>
              <a:t>the requirement is the same. The salesperson must be ‘properly supervised and managed’, which means working under sufficient ‘direction and control’ </a:t>
            </a:r>
            <a:r>
              <a:rPr lang="en-NZ" sz="2400" dirty="0"/>
              <a:t>to ensure competence and compliance with the Act (section 50).</a:t>
            </a:r>
          </a:p>
        </p:txBody>
      </p:sp>
      <p:sp>
        <p:nvSpPr>
          <p:cNvPr id="7" name="Text Placeholder 6"/>
          <p:cNvSpPr>
            <a:spLocks noGrp="1"/>
          </p:cNvSpPr>
          <p:nvPr>
            <p:ph type="body" sz="quarter" idx="13"/>
          </p:nvPr>
        </p:nvSpPr>
        <p:spPr/>
        <p:txBody>
          <a:bodyPr>
            <a:normAutofit/>
          </a:bodyPr>
          <a:lstStyle/>
          <a:p>
            <a:pPr marL="0" lvl="0" indent="0" fontAlgn="base">
              <a:spcBef>
                <a:spcPct val="0"/>
              </a:spcBef>
              <a:spcAft>
                <a:spcPct val="0"/>
              </a:spcAft>
            </a:pPr>
            <a:r>
              <a:rPr lang="en-NZ" dirty="0"/>
              <a:t> Salespersons who work at a different location to their supervisor</a:t>
            </a:r>
          </a:p>
        </p:txBody>
      </p:sp>
    </p:spTree>
    <p:extLst>
      <p:ext uri="{BB962C8B-B14F-4D97-AF65-F5344CB8AC3E}">
        <p14:creationId xmlns:p14="http://schemas.microsoft.com/office/powerpoint/2010/main" val="171324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fade">
                                      <p:cBhvr>
                                        <p:cTn id="10" dur="500"/>
                                        <p:tgtEl>
                                          <p:spTgt spid="6">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animEffect transition="in" filter="fade">
                                      <p:cBhvr>
                                        <p:cTn id="13"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Box 5"/>
          <p:cNvSpPr txBox="1"/>
          <p:nvPr/>
        </p:nvSpPr>
        <p:spPr>
          <a:xfrm>
            <a:off x="323528" y="1700808"/>
            <a:ext cx="8496944" cy="3770263"/>
          </a:xfrm>
          <a:prstGeom prst="rect">
            <a:avLst/>
          </a:prstGeom>
          <a:noFill/>
        </p:spPr>
        <p:txBody>
          <a:bodyPr wrap="square" rtlCol="0">
            <a:spAutoFit/>
          </a:bodyPr>
          <a:lstStyle/>
          <a:p>
            <a:r>
              <a:rPr lang="en-NZ" sz="2400" dirty="0"/>
              <a:t>As long as compliance requirements are met, the law does not require a supervisor to be physically present in the same location as the salesperson at all times or for all supervision to be conducted face to face. </a:t>
            </a:r>
          </a:p>
          <a:p>
            <a:endParaRPr lang="en-NZ" sz="2400" dirty="0"/>
          </a:p>
          <a:p>
            <a:r>
              <a:rPr lang="en-NZ" sz="2400" dirty="0"/>
              <a:t>The Standard does not define what form or extent of remote supervision is appropriate, as this will always vary from case to case. </a:t>
            </a:r>
            <a:r>
              <a:rPr lang="en-NZ" sz="2400" dirty="0">
                <a:solidFill>
                  <a:srgbClr val="FF0000"/>
                </a:solidFill>
              </a:rPr>
              <a:t>Care must be taken to ensure that arrangements allow the supervisor to exercise sufficient direction and control</a:t>
            </a:r>
            <a:r>
              <a:rPr lang="en-NZ" sz="2400" dirty="0"/>
              <a:t>. </a:t>
            </a:r>
          </a:p>
          <a:p>
            <a:pPr lvl="0"/>
            <a:endParaRPr lang="en-NZ" sz="2300" dirty="0"/>
          </a:p>
        </p:txBody>
      </p:sp>
      <p:sp>
        <p:nvSpPr>
          <p:cNvPr id="7" name="Text Placeholder 6"/>
          <p:cNvSpPr>
            <a:spLocks noGrp="1"/>
          </p:cNvSpPr>
          <p:nvPr>
            <p:ph type="body" sz="quarter" idx="13"/>
          </p:nvPr>
        </p:nvSpPr>
        <p:spPr/>
        <p:txBody>
          <a:bodyPr>
            <a:normAutofit/>
          </a:bodyPr>
          <a:lstStyle/>
          <a:p>
            <a:pPr marL="0" lvl="0" indent="0" fontAlgn="base">
              <a:spcBef>
                <a:spcPct val="0"/>
              </a:spcBef>
              <a:spcAft>
                <a:spcPct val="0"/>
              </a:spcAft>
            </a:pPr>
            <a:r>
              <a:rPr lang="en-NZ" dirty="0"/>
              <a:t> Salespersons who work at a different location to their supervisor</a:t>
            </a:r>
          </a:p>
        </p:txBody>
      </p:sp>
    </p:spTree>
    <p:extLst>
      <p:ext uri="{BB962C8B-B14F-4D97-AF65-F5344CB8AC3E}">
        <p14:creationId xmlns:p14="http://schemas.microsoft.com/office/powerpoint/2010/main" val="886404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Box 5"/>
          <p:cNvSpPr txBox="1"/>
          <p:nvPr/>
        </p:nvSpPr>
        <p:spPr>
          <a:xfrm>
            <a:off x="323528" y="1700808"/>
            <a:ext cx="8496944" cy="5262979"/>
          </a:xfrm>
          <a:prstGeom prst="rect">
            <a:avLst/>
          </a:prstGeom>
          <a:noFill/>
        </p:spPr>
        <p:txBody>
          <a:bodyPr wrap="square" rtlCol="0">
            <a:spAutoFit/>
          </a:bodyPr>
          <a:lstStyle/>
          <a:p>
            <a:r>
              <a:rPr lang="en-NZ" sz="2400" dirty="0"/>
              <a:t>Whether the supervisor is able to exercise sufficient direction and control when there is physical distance will depend on:</a:t>
            </a:r>
          </a:p>
          <a:p>
            <a:pPr marL="342900" indent="-342900">
              <a:buFont typeface="Arial" panose="020B0604020202020204" pitchFamily="34" charset="0"/>
              <a:buChar char="•"/>
            </a:pPr>
            <a:endParaRPr lang="en-NZ" sz="2400" dirty="0"/>
          </a:p>
          <a:p>
            <a:pPr marL="342900" indent="-342900">
              <a:buFont typeface="Arial" panose="020B0604020202020204" pitchFamily="34" charset="0"/>
              <a:buChar char="•"/>
            </a:pPr>
            <a:r>
              <a:rPr lang="en-NZ" sz="2400" dirty="0">
                <a:solidFill>
                  <a:srgbClr val="FF0000"/>
                </a:solidFill>
              </a:rPr>
              <a:t>the experience of both the salesperson and supervisor</a:t>
            </a:r>
          </a:p>
          <a:p>
            <a:pPr marL="342900" indent="-342900">
              <a:buFont typeface="Arial" panose="020B0604020202020204" pitchFamily="34" charset="0"/>
              <a:buChar char="•"/>
            </a:pPr>
            <a:r>
              <a:rPr lang="en-NZ" sz="2400" dirty="0">
                <a:solidFill>
                  <a:srgbClr val="FF0000"/>
                </a:solidFill>
              </a:rPr>
              <a:t>the availability of experienced salespeople to assist with the oversight of day to day activities</a:t>
            </a:r>
          </a:p>
          <a:p>
            <a:pPr marL="342900" indent="-342900">
              <a:buFont typeface="Arial" panose="020B0604020202020204" pitchFamily="34" charset="0"/>
              <a:buChar char="•"/>
            </a:pPr>
            <a:r>
              <a:rPr lang="en-NZ" sz="2400" dirty="0">
                <a:solidFill>
                  <a:srgbClr val="FF0000"/>
                </a:solidFill>
              </a:rPr>
              <a:t>whether the supervisor manages their own listings</a:t>
            </a:r>
          </a:p>
          <a:p>
            <a:pPr marL="342900" indent="-342900">
              <a:buFont typeface="Arial" panose="020B0604020202020204" pitchFamily="34" charset="0"/>
              <a:buChar char="•"/>
            </a:pPr>
            <a:r>
              <a:rPr lang="en-NZ" sz="2400" dirty="0">
                <a:solidFill>
                  <a:srgbClr val="FF0000"/>
                </a:solidFill>
              </a:rPr>
              <a:t>how many other salespersons the supervisor is responsible for</a:t>
            </a:r>
          </a:p>
          <a:p>
            <a:pPr marL="342900" indent="-342900">
              <a:buFont typeface="Arial" panose="020B0604020202020204" pitchFamily="34" charset="0"/>
              <a:buChar char="•"/>
            </a:pPr>
            <a:r>
              <a:rPr lang="en-NZ" sz="2400" dirty="0">
                <a:solidFill>
                  <a:srgbClr val="FF0000"/>
                </a:solidFill>
              </a:rPr>
              <a:t>the policies, systems and procedures in place at the agency.</a:t>
            </a:r>
          </a:p>
          <a:p>
            <a:pPr marL="342900" indent="-342900">
              <a:buFont typeface="Arial" panose="020B0604020202020204" pitchFamily="34" charset="0"/>
              <a:buChar char="•"/>
            </a:pPr>
            <a:endParaRPr lang="en-NZ" sz="2400" dirty="0"/>
          </a:p>
          <a:p>
            <a:r>
              <a:rPr lang="en-NZ" sz="3200" b="1" dirty="0"/>
              <a:t>Regular communication between the salesperson and supervisor is imperative.</a:t>
            </a:r>
          </a:p>
          <a:p>
            <a:pPr lvl="0"/>
            <a:endParaRPr lang="en-NZ" sz="3200" b="1" dirty="0"/>
          </a:p>
        </p:txBody>
      </p:sp>
      <p:sp>
        <p:nvSpPr>
          <p:cNvPr id="7" name="Text Placeholder 6"/>
          <p:cNvSpPr>
            <a:spLocks noGrp="1"/>
          </p:cNvSpPr>
          <p:nvPr>
            <p:ph type="body" sz="quarter" idx="13"/>
          </p:nvPr>
        </p:nvSpPr>
        <p:spPr/>
        <p:txBody>
          <a:bodyPr>
            <a:normAutofit/>
          </a:bodyPr>
          <a:lstStyle/>
          <a:p>
            <a:pPr marL="0" lvl="0" indent="0" fontAlgn="base">
              <a:spcBef>
                <a:spcPct val="0"/>
              </a:spcBef>
              <a:spcAft>
                <a:spcPct val="0"/>
              </a:spcAft>
            </a:pPr>
            <a:r>
              <a:rPr lang="en-NZ" dirty="0"/>
              <a:t> Salespersons who work at a different location to their supervisor</a:t>
            </a:r>
          </a:p>
        </p:txBody>
      </p:sp>
    </p:spTree>
    <p:extLst>
      <p:ext uri="{BB962C8B-B14F-4D97-AF65-F5344CB8AC3E}">
        <p14:creationId xmlns:p14="http://schemas.microsoft.com/office/powerpoint/2010/main" val="1968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fade">
                                      <p:cBhvr>
                                        <p:cTn id="32" dur="500"/>
                                        <p:tgtEl>
                                          <p:spTgt spid="6">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8" end="8"/>
                                            </p:txEl>
                                          </p:spTgt>
                                        </p:tgtEl>
                                        <p:attrNameLst>
                                          <p:attrName>style.visibility</p:attrName>
                                        </p:attrNameLst>
                                      </p:cBhvr>
                                      <p:to>
                                        <p:strVal val="visible"/>
                                      </p:to>
                                    </p:set>
                                    <p:animEffect transition="in" filter="fade">
                                      <p:cBhvr>
                                        <p:cTn id="3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Box 5"/>
          <p:cNvSpPr txBox="1"/>
          <p:nvPr/>
        </p:nvSpPr>
        <p:spPr>
          <a:xfrm>
            <a:off x="323528" y="1484784"/>
            <a:ext cx="8496944" cy="5262979"/>
          </a:xfrm>
          <a:prstGeom prst="rect">
            <a:avLst/>
          </a:prstGeom>
          <a:noFill/>
        </p:spPr>
        <p:txBody>
          <a:bodyPr wrap="square" rtlCol="0">
            <a:spAutoFit/>
          </a:bodyPr>
          <a:lstStyle/>
          <a:p>
            <a:r>
              <a:rPr lang="en-NZ" sz="2400" dirty="0"/>
              <a:t>Remote supervision presents significant practical challenges (such as being involved in the salespersons’ consumer interactions) and considerable risks for the supervisor who has ultimate responsibility for the salesperson.  </a:t>
            </a:r>
          </a:p>
          <a:p>
            <a:endParaRPr lang="en-NZ" sz="2400" dirty="0"/>
          </a:p>
          <a:p>
            <a:r>
              <a:rPr lang="en-NZ" sz="2400" dirty="0">
                <a:solidFill>
                  <a:srgbClr val="FF0000"/>
                </a:solidFill>
              </a:rPr>
              <a:t>Any remote supervision</a:t>
            </a:r>
            <a:r>
              <a:rPr lang="en-NZ" sz="2400" dirty="0"/>
              <a:t>, particularly in the case of new or inexperienced salespersons, </a:t>
            </a:r>
            <a:r>
              <a:rPr lang="en-NZ" sz="2400" dirty="0">
                <a:solidFill>
                  <a:srgbClr val="FF0000"/>
                </a:solidFill>
              </a:rPr>
              <a:t>is likely to require substantial extra planning and contingencies to be put in place</a:t>
            </a:r>
            <a:r>
              <a:rPr lang="en-NZ" sz="2400" dirty="0"/>
              <a:t>. More effort may need to be put into the design of the supervision arrangement and then making the relationship work.</a:t>
            </a:r>
          </a:p>
          <a:p>
            <a:endParaRPr lang="en-NZ" sz="2400" dirty="0"/>
          </a:p>
          <a:p>
            <a:r>
              <a:rPr lang="en-NZ" sz="2400" dirty="0"/>
              <a:t>Forms of remote supervision may be acceptable as part of wider supervision arrangements in place between a supervisor and salesperson. </a:t>
            </a:r>
          </a:p>
        </p:txBody>
      </p:sp>
      <p:sp>
        <p:nvSpPr>
          <p:cNvPr id="7" name="Text Placeholder 6"/>
          <p:cNvSpPr>
            <a:spLocks noGrp="1"/>
          </p:cNvSpPr>
          <p:nvPr>
            <p:ph type="body" sz="quarter" idx="13"/>
          </p:nvPr>
        </p:nvSpPr>
        <p:spPr/>
        <p:txBody>
          <a:bodyPr>
            <a:normAutofit/>
          </a:bodyPr>
          <a:lstStyle/>
          <a:p>
            <a:pPr marL="0" lvl="0" indent="0" fontAlgn="base">
              <a:spcBef>
                <a:spcPct val="0"/>
              </a:spcBef>
              <a:spcAft>
                <a:spcPct val="0"/>
              </a:spcAft>
            </a:pPr>
            <a:r>
              <a:rPr lang="en-NZ" dirty="0"/>
              <a:t> Salespersons who work at a different location to their supervisor</a:t>
            </a:r>
          </a:p>
        </p:txBody>
      </p:sp>
    </p:spTree>
    <p:extLst>
      <p:ext uri="{BB962C8B-B14F-4D97-AF65-F5344CB8AC3E}">
        <p14:creationId xmlns:p14="http://schemas.microsoft.com/office/powerpoint/2010/main" val="4025372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Box 5"/>
          <p:cNvSpPr txBox="1"/>
          <p:nvPr/>
        </p:nvSpPr>
        <p:spPr>
          <a:xfrm>
            <a:off x="323528" y="1484784"/>
            <a:ext cx="8496944" cy="3416320"/>
          </a:xfrm>
          <a:prstGeom prst="rect">
            <a:avLst/>
          </a:prstGeom>
          <a:noFill/>
        </p:spPr>
        <p:txBody>
          <a:bodyPr wrap="square" rtlCol="0">
            <a:spAutoFit/>
          </a:bodyPr>
          <a:lstStyle/>
          <a:p>
            <a:r>
              <a:rPr lang="en-NZ" sz="2400" dirty="0"/>
              <a:t>If any form of remote supervision is to feature as part of a supervision arrangement it may be helpful to have this reflected in a written supervision plan/agreement.  </a:t>
            </a:r>
          </a:p>
          <a:p>
            <a:endParaRPr lang="en-NZ" sz="2400" dirty="0"/>
          </a:p>
          <a:p>
            <a:r>
              <a:rPr lang="en-NZ" sz="2400" dirty="0"/>
              <a:t>Supervisors are encouraged to use available technology (such as Skype and instant messaging applications) to ensure salespersons are properly supervised and managed on a regular basis. Any technological solution(s) used should be as effective as face to face contact.</a:t>
            </a:r>
          </a:p>
        </p:txBody>
      </p:sp>
      <p:sp>
        <p:nvSpPr>
          <p:cNvPr id="7" name="Text Placeholder 6"/>
          <p:cNvSpPr>
            <a:spLocks noGrp="1"/>
          </p:cNvSpPr>
          <p:nvPr>
            <p:ph type="body" sz="quarter" idx="13"/>
          </p:nvPr>
        </p:nvSpPr>
        <p:spPr/>
        <p:txBody>
          <a:bodyPr>
            <a:normAutofit/>
          </a:bodyPr>
          <a:lstStyle/>
          <a:p>
            <a:pPr marL="0" lvl="0" indent="0" fontAlgn="base">
              <a:spcBef>
                <a:spcPct val="0"/>
              </a:spcBef>
              <a:spcAft>
                <a:spcPct val="0"/>
              </a:spcAft>
            </a:pPr>
            <a:r>
              <a:rPr lang="en-NZ" dirty="0"/>
              <a:t> Salespersons who work at a different location to their supervisor</a:t>
            </a:r>
          </a:p>
        </p:txBody>
      </p:sp>
    </p:spTree>
    <p:extLst>
      <p:ext uri="{BB962C8B-B14F-4D97-AF65-F5344CB8AC3E}">
        <p14:creationId xmlns:p14="http://schemas.microsoft.com/office/powerpoint/2010/main" val="4270919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 Placeholder 2"/>
          <p:cNvSpPr>
            <a:spLocks noGrp="1"/>
          </p:cNvSpPr>
          <p:nvPr>
            <p:ph type="body" sz="quarter" idx="13"/>
          </p:nvPr>
        </p:nvSpPr>
        <p:spPr/>
        <p:txBody>
          <a:bodyPr/>
          <a:lstStyle/>
          <a:p>
            <a:r>
              <a:rPr lang="en-NZ" dirty="0"/>
              <a:t>Quiz answer(s)</a:t>
            </a:r>
          </a:p>
        </p:txBody>
      </p:sp>
      <p:sp>
        <p:nvSpPr>
          <p:cNvPr id="8" name="Text Placeholder 7"/>
          <p:cNvSpPr>
            <a:spLocks noGrp="1"/>
          </p:cNvSpPr>
          <p:nvPr>
            <p:ph type="body" sz="quarter" idx="14"/>
          </p:nvPr>
        </p:nvSpPr>
        <p:spPr>
          <a:xfrm>
            <a:off x="1403648" y="1556792"/>
            <a:ext cx="6305500" cy="3240360"/>
          </a:xfrm>
        </p:spPr>
        <p:txBody>
          <a:bodyPr>
            <a:noAutofit/>
          </a:bodyPr>
          <a:lstStyle/>
          <a:p>
            <a:pPr marL="177800" lvl="0" indent="0"/>
            <a:r>
              <a:rPr lang="en-NZ" sz="2400" dirty="0">
                <a:latin typeface="Arial" pitchFamily="34" charset="0"/>
                <a:ea typeface="Times New Roman" pitchFamily="18" charset="0"/>
                <a:cs typeface="Arial" pitchFamily="34" charset="0"/>
              </a:rPr>
              <a:t>Q8 </a:t>
            </a:r>
            <a:r>
              <a:rPr lang="en-NZ" sz="2400" dirty="0"/>
              <a:t>Answer should relate to the following:</a:t>
            </a:r>
          </a:p>
          <a:p>
            <a:pPr marL="177800" lvl="0" indent="0"/>
            <a:endParaRPr lang="en-NZ" sz="800" dirty="0"/>
          </a:p>
          <a:p>
            <a:pPr marL="177800" lvl="0" indent="0"/>
            <a:r>
              <a:rPr lang="en-NZ" sz="2400" dirty="0"/>
              <a:t>Merely telling a salesperson not to act in a particular way or having agency policies which refer to specific conduct (without actual and meaningful regular supervision and training) is described as ‘not enough’ to discharge supervision obligations under section 50.</a:t>
            </a:r>
          </a:p>
        </p:txBody>
      </p:sp>
    </p:spTree>
    <p:extLst>
      <p:ext uri="{BB962C8B-B14F-4D97-AF65-F5344CB8AC3E}">
        <p14:creationId xmlns:p14="http://schemas.microsoft.com/office/powerpoint/2010/main" val="2935743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xEl>
                                              <p:pRg st="2" end="2"/>
                                            </p:txEl>
                                          </p:spTgt>
                                        </p:tgtEl>
                                        <p:attrNameLst>
                                          <p:attrName>style.visibility</p:attrName>
                                        </p:attrNameLst>
                                      </p:cBhvr>
                                      <p:to>
                                        <p:strVal val="visible"/>
                                      </p:to>
                                    </p:set>
                                    <p:animEffect transition="in" filter="fade">
                                      <p:cBhvr>
                                        <p:cTn id="10"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 Placeholder 2"/>
          <p:cNvSpPr>
            <a:spLocks noGrp="1"/>
          </p:cNvSpPr>
          <p:nvPr>
            <p:ph type="body" sz="quarter" idx="13"/>
          </p:nvPr>
        </p:nvSpPr>
        <p:spPr/>
        <p:txBody>
          <a:bodyPr/>
          <a:lstStyle/>
          <a:p>
            <a:r>
              <a:rPr lang="en-NZ" dirty="0"/>
              <a:t>Quiz answer(s)</a:t>
            </a:r>
          </a:p>
        </p:txBody>
      </p:sp>
      <p:sp>
        <p:nvSpPr>
          <p:cNvPr id="8" name="Text Placeholder 7"/>
          <p:cNvSpPr>
            <a:spLocks noGrp="1"/>
          </p:cNvSpPr>
          <p:nvPr>
            <p:ph type="body" sz="quarter" idx="14"/>
          </p:nvPr>
        </p:nvSpPr>
        <p:spPr>
          <a:xfrm>
            <a:off x="1403648" y="1556792"/>
            <a:ext cx="6305500" cy="3240360"/>
          </a:xfrm>
        </p:spPr>
        <p:txBody>
          <a:bodyPr>
            <a:noAutofit/>
          </a:bodyPr>
          <a:lstStyle/>
          <a:p>
            <a:pPr marL="177800" lvl="0" indent="0"/>
            <a:r>
              <a:rPr lang="en-NZ" sz="2400" dirty="0">
                <a:latin typeface="Arial" pitchFamily="34" charset="0"/>
                <a:ea typeface="Times New Roman" pitchFamily="18" charset="0"/>
                <a:cs typeface="Arial" pitchFamily="34" charset="0"/>
              </a:rPr>
              <a:t>Q9 </a:t>
            </a:r>
            <a:r>
              <a:rPr lang="en-NZ" sz="2400" dirty="0"/>
              <a:t>Answer should relate to the following:</a:t>
            </a:r>
          </a:p>
          <a:p>
            <a:pPr marL="177800" lvl="0" indent="0"/>
            <a:endParaRPr lang="en-NZ" sz="800" dirty="0"/>
          </a:p>
          <a:p>
            <a:pPr marL="177800" lvl="0" indent="0"/>
            <a:r>
              <a:rPr lang="en-NZ" sz="2400" dirty="0"/>
              <a:t>Evidence of actual and meaningful regular supervision and training / coaching.</a:t>
            </a:r>
          </a:p>
        </p:txBody>
      </p:sp>
    </p:spTree>
    <p:extLst>
      <p:ext uri="{BB962C8B-B14F-4D97-AF65-F5344CB8AC3E}">
        <p14:creationId xmlns:p14="http://schemas.microsoft.com/office/powerpoint/2010/main" val="2426350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xEl>
                                              <p:pRg st="2" end="2"/>
                                            </p:txEl>
                                          </p:spTgt>
                                        </p:tgtEl>
                                        <p:attrNameLst>
                                          <p:attrName>style.visibility</p:attrName>
                                        </p:attrNameLst>
                                      </p:cBhvr>
                                      <p:to>
                                        <p:strVal val="visible"/>
                                      </p:to>
                                    </p:set>
                                    <p:animEffect transition="in" filter="fade">
                                      <p:cBhvr>
                                        <p:cTn id="10"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 Placeholder 5"/>
          <p:cNvSpPr>
            <a:spLocks noGrp="1"/>
          </p:cNvSpPr>
          <p:nvPr>
            <p:ph type="body" sz="quarter" idx="13"/>
          </p:nvPr>
        </p:nvSpPr>
        <p:spPr/>
        <p:txBody>
          <a:bodyPr>
            <a:normAutofit/>
          </a:bodyPr>
          <a:lstStyle/>
          <a:p>
            <a:pPr lvl="0" fontAlgn="base">
              <a:spcBef>
                <a:spcPct val="0"/>
              </a:spcBef>
              <a:spcAft>
                <a:spcPct val="0"/>
              </a:spcAft>
              <a:tabLst>
                <a:tab pos="1555750" algn="l"/>
              </a:tabLst>
            </a:pPr>
            <a:r>
              <a:rPr lang="en-NZ" dirty="0">
                <a:cs typeface="Arial" pitchFamily="34" charset="0"/>
              </a:rPr>
              <a:t>Key legislation and rules relate to supervision and management</a:t>
            </a:r>
          </a:p>
        </p:txBody>
      </p:sp>
      <p:sp>
        <p:nvSpPr>
          <p:cNvPr id="7" name="Rectangle 6"/>
          <p:cNvSpPr/>
          <p:nvPr/>
        </p:nvSpPr>
        <p:spPr>
          <a:xfrm>
            <a:off x="394707" y="1753646"/>
            <a:ext cx="6769582" cy="1862048"/>
          </a:xfrm>
          <a:prstGeom prst="rect">
            <a:avLst/>
          </a:prstGeom>
        </p:spPr>
        <p:txBody>
          <a:bodyPr wrap="square">
            <a:spAutoFit/>
          </a:bodyPr>
          <a:lstStyle/>
          <a:p>
            <a:pPr lvl="0" fontAlgn="base">
              <a:spcBef>
                <a:spcPct val="0"/>
              </a:spcBef>
              <a:spcAft>
                <a:spcPct val="0"/>
              </a:spcAft>
              <a:tabLst>
                <a:tab pos="1555750" algn="l"/>
              </a:tabLst>
            </a:pPr>
            <a:r>
              <a:rPr lang="en-NZ" sz="2300" dirty="0">
                <a:solidFill>
                  <a:prstClr val="black"/>
                </a:solidFill>
                <a:cs typeface="Arial" pitchFamily="34" charset="0"/>
              </a:rPr>
              <a:t>The Real Estate Agents Act 2008 (the Act)  and the Real Estate Agents Act (Professional Conduct and Client Care) Rules 2012 (“the Code of Conduct”) clarify agent and branch manager obligations relating to supervision.</a:t>
            </a: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164289" y="1681939"/>
            <a:ext cx="1743711" cy="2323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Rectangle 1">
            <a:extLst>
              <a:ext uri="{FF2B5EF4-FFF2-40B4-BE49-F238E27FC236}">
                <a16:creationId xmlns:a16="http://schemas.microsoft.com/office/drawing/2014/main" id="{7406D9FC-B925-457B-858F-0FDA2927CA4F}"/>
              </a:ext>
            </a:extLst>
          </p:cNvPr>
          <p:cNvSpPr/>
          <p:nvPr/>
        </p:nvSpPr>
        <p:spPr>
          <a:xfrm>
            <a:off x="394706" y="4019580"/>
            <a:ext cx="8513293" cy="1508105"/>
          </a:xfrm>
          <a:prstGeom prst="rect">
            <a:avLst/>
          </a:prstGeom>
        </p:spPr>
        <p:txBody>
          <a:bodyPr wrap="square">
            <a:spAutoFit/>
          </a:bodyPr>
          <a:lstStyle/>
          <a:p>
            <a:pPr lvl="0" fontAlgn="base">
              <a:spcBef>
                <a:spcPct val="0"/>
              </a:spcBef>
              <a:spcAft>
                <a:spcPct val="0"/>
              </a:spcAft>
              <a:tabLst>
                <a:tab pos="1555750" algn="l"/>
              </a:tabLst>
            </a:pPr>
            <a:r>
              <a:rPr lang="en-NZ" sz="2300" dirty="0">
                <a:solidFill>
                  <a:prstClr val="black"/>
                </a:solidFill>
                <a:cs typeface="Arial" pitchFamily="34" charset="0"/>
              </a:rPr>
              <a:t>Also relevant to the issue of supervision is the </a:t>
            </a:r>
            <a:r>
              <a:rPr lang="en-NZ" sz="2300" b="1" dirty="0">
                <a:solidFill>
                  <a:prstClr val="black"/>
                </a:solidFill>
                <a:cs typeface="Arial" pitchFamily="34" charset="0"/>
              </a:rPr>
              <a:t>Lawyers and Conveyancers Act 2006,</a:t>
            </a:r>
            <a:r>
              <a:rPr lang="en-NZ" sz="2300" dirty="0">
                <a:solidFill>
                  <a:prstClr val="black"/>
                </a:solidFill>
                <a:cs typeface="Arial" pitchFamily="34" charset="0"/>
              </a:rPr>
              <a:t> which places restrictions on certain tasks carried out by licensed salespersons with less than six months’ real estate agency work experience.</a:t>
            </a:r>
          </a:p>
        </p:txBody>
      </p:sp>
    </p:spTree>
    <p:extLst>
      <p:ext uri="{BB962C8B-B14F-4D97-AF65-F5344CB8AC3E}">
        <p14:creationId xmlns:p14="http://schemas.microsoft.com/office/powerpoint/2010/main" val="488894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 Placeholder 5"/>
          <p:cNvSpPr>
            <a:spLocks noGrp="1"/>
          </p:cNvSpPr>
          <p:nvPr>
            <p:ph type="body" sz="quarter" idx="13"/>
          </p:nvPr>
        </p:nvSpPr>
        <p:spPr/>
        <p:txBody>
          <a:bodyPr>
            <a:normAutofit/>
          </a:bodyPr>
          <a:lstStyle/>
          <a:p>
            <a:pPr lvl="0" fontAlgn="base">
              <a:spcBef>
                <a:spcPct val="0"/>
              </a:spcBef>
              <a:spcAft>
                <a:spcPct val="0"/>
              </a:spcAft>
              <a:tabLst>
                <a:tab pos="1555750" algn="l"/>
              </a:tabLst>
            </a:pPr>
            <a:r>
              <a:rPr lang="en-NZ" dirty="0">
                <a:cs typeface="Arial" pitchFamily="34" charset="0"/>
              </a:rPr>
              <a:t>Key legislation and rules relate to supervision and management</a:t>
            </a:r>
          </a:p>
        </p:txBody>
      </p:sp>
      <p:sp>
        <p:nvSpPr>
          <p:cNvPr id="7" name="Rectangle 6"/>
          <p:cNvSpPr/>
          <p:nvPr/>
        </p:nvSpPr>
        <p:spPr>
          <a:xfrm>
            <a:off x="394707" y="1412776"/>
            <a:ext cx="6769582" cy="461665"/>
          </a:xfrm>
          <a:prstGeom prst="rect">
            <a:avLst/>
          </a:prstGeom>
        </p:spPr>
        <p:txBody>
          <a:bodyPr wrap="square">
            <a:spAutoFit/>
          </a:bodyPr>
          <a:lstStyle/>
          <a:p>
            <a:pPr lvl="0" fontAlgn="base">
              <a:spcBef>
                <a:spcPct val="0"/>
              </a:spcBef>
              <a:spcAft>
                <a:spcPct val="0"/>
              </a:spcAft>
              <a:tabLst>
                <a:tab pos="1555750" algn="l"/>
              </a:tabLst>
            </a:pPr>
            <a:r>
              <a:rPr lang="en-NZ" sz="2400" b="1" dirty="0"/>
              <a:t>Background – ‘Effective Control’ to Supervision</a:t>
            </a:r>
            <a:endParaRPr lang="en-NZ" sz="2400" dirty="0">
              <a:solidFill>
                <a:prstClr val="black"/>
              </a:solidFill>
              <a:cs typeface="Arial" pitchFamily="34" charset="0"/>
            </a:endParaRP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164289" y="1681939"/>
            <a:ext cx="1743711" cy="2323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Rectangle 1">
            <a:extLst>
              <a:ext uri="{FF2B5EF4-FFF2-40B4-BE49-F238E27FC236}">
                <a16:creationId xmlns:a16="http://schemas.microsoft.com/office/drawing/2014/main" id="{7406D9FC-B925-457B-858F-0FDA2927CA4F}"/>
              </a:ext>
            </a:extLst>
          </p:cNvPr>
          <p:cNvSpPr/>
          <p:nvPr/>
        </p:nvSpPr>
        <p:spPr>
          <a:xfrm>
            <a:off x="394707" y="2364066"/>
            <a:ext cx="6823380" cy="830997"/>
          </a:xfrm>
          <a:prstGeom prst="rect">
            <a:avLst/>
          </a:prstGeom>
        </p:spPr>
        <p:txBody>
          <a:bodyPr wrap="square">
            <a:spAutoFit/>
          </a:bodyPr>
          <a:lstStyle/>
          <a:p>
            <a:r>
              <a:rPr lang="en-NZ" sz="2400" dirty="0"/>
              <a:t>Prior to the Real Estate Agents Act 2008 ‘effective control’, was subject to a ‘premises based’ model.</a:t>
            </a:r>
          </a:p>
        </p:txBody>
      </p:sp>
      <p:sp>
        <p:nvSpPr>
          <p:cNvPr id="3" name="Rectangle 2">
            <a:extLst>
              <a:ext uri="{FF2B5EF4-FFF2-40B4-BE49-F238E27FC236}">
                <a16:creationId xmlns:a16="http://schemas.microsoft.com/office/drawing/2014/main" id="{E8F486DE-C7A4-44B2-B33A-165AD3AF73DA}"/>
              </a:ext>
            </a:extLst>
          </p:cNvPr>
          <p:cNvSpPr/>
          <p:nvPr/>
        </p:nvSpPr>
        <p:spPr>
          <a:xfrm>
            <a:off x="394707" y="3910568"/>
            <a:ext cx="8623579" cy="830997"/>
          </a:xfrm>
          <a:prstGeom prst="rect">
            <a:avLst/>
          </a:prstGeom>
        </p:spPr>
        <p:txBody>
          <a:bodyPr wrap="square">
            <a:spAutoFit/>
          </a:bodyPr>
          <a:lstStyle/>
          <a:p>
            <a:r>
              <a:rPr lang="en-NZ" sz="2400" dirty="0"/>
              <a:t>Supervision requirements under the Real Estate Agents Act 2008 are subject to a ‘person-based’ model. </a:t>
            </a:r>
          </a:p>
        </p:txBody>
      </p:sp>
      <p:sp>
        <p:nvSpPr>
          <p:cNvPr id="8" name="Rectangle 7">
            <a:extLst>
              <a:ext uri="{FF2B5EF4-FFF2-40B4-BE49-F238E27FC236}">
                <a16:creationId xmlns:a16="http://schemas.microsoft.com/office/drawing/2014/main" id="{7406D9FC-B925-457B-858F-0FDA2927CA4F}"/>
              </a:ext>
            </a:extLst>
          </p:cNvPr>
          <p:cNvSpPr/>
          <p:nvPr/>
        </p:nvSpPr>
        <p:spPr>
          <a:xfrm>
            <a:off x="467544" y="5085184"/>
            <a:ext cx="6823380" cy="1200329"/>
          </a:xfrm>
          <a:prstGeom prst="rect">
            <a:avLst/>
          </a:prstGeom>
        </p:spPr>
        <p:txBody>
          <a:bodyPr wrap="square">
            <a:spAutoFit/>
          </a:bodyPr>
          <a:lstStyle/>
          <a:p>
            <a:r>
              <a:rPr lang="en-NZ" sz="2400" dirty="0"/>
              <a:t>The expectation is that licensed salespersons are ‘properly supervised and managed’ no matter what their location. </a:t>
            </a:r>
          </a:p>
        </p:txBody>
      </p:sp>
    </p:spTree>
    <p:extLst>
      <p:ext uri="{BB962C8B-B14F-4D97-AF65-F5344CB8AC3E}">
        <p14:creationId xmlns:p14="http://schemas.microsoft.com/office/powerpoint/2010/main" val="90945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fade">
                                      <p:cBhvr>
                                        <p:cTn id="2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 Placeholder 5"/>
          <p:cNvSpPr>
            <a:spLocks noGrp="1"/>
          </p:cNvSpPr>
          <p:nvPr>
            <p:ph type="body" sz="quarter" idx="13"/>
          </p:nvPr>
        </p:nvSpPr>
        <p:spPr/>
        <p:txBody>
          <a:bodyPr>
            <a:normAutofit/>
          </a:bodyPr>
          <a:lstStyle/>
          <a:p>
            <a:pPr lvl="0" fontAlgn="base">
              <a:spcBef>
                <a:spcPct val="0"/>
              </a:spcBef>
              <a:spcAft>
                <a:spcPct val="0"/>
              </a:spcAft>
              <a:tabLst>
                <a:tab pos="1555750" algn="l"/>
              </a:tabLst>
            </a:pPr>
            <a:r>
              <a:rPr lang="en-NZ" dirty="0">
                <a:cs typeface="Arial" pitchFamily="34" charset="0"/>
              </a:rPr>
              <a:t>Key legislation and rules relate to supervision and management</a:t>
            </a:r>
          </a:p>
        </p:txBody>
      </p:sp>
      <p:sp>
        <p:nvSpPr>
          <p:cNvPr id="7" name="Rectangle 6"/>
          <p:cNvSpPr/>
          <p:nvPr/>
        </p:nvSpPr>
        <p:spPr>
          <a:xfrm>
            <a:off x="394707" y="1412776"/>
            <a:ext cx="6769582" cy="461665"/>
          </a:xfrm>
          <a:prstGeom prst="rect">
            <a:avLst/>
          </a:prstGeom>
        </p:spPr>
        <p:txBody>
          <a:bodyPr wrap="square">
            <a:spAutoFit/>
          </a:bodyPr>
          <a:lstStyle/>
          <a:p>
            <a:pPr lvl="0" fontAlgn="base">
              <a:spcBef>
                <a:spcPct val="0"/>
              </a:spcBef>
              <a:spcAft>
                <a:spcPct val="0"/>
              </a:spcAft>
              <a:tabLst>
                <a:tab pos="1555750" algn="l"/>
              </a:tabLst>
            </a:pPr>
            <a:r>
              <a:rPr lang="en-NZ" sz="2400" b="1" dirty="0"/>
              <a:t>‘Proper’ supervision and management</a:t>
            </a:r>
            <a:endParaRPr lang="en-NZ" sz="2400" dirty="0">
              <a:solidFill>
                <a:prstClr val="black"/>
              </a:solidFill>
              <a:cs typeface="Arial" pitchFamily="34" charset="0"/>
            </a:endParaRPr>
          </a:p>
        </p:txBody>
      </p:sp>
      <p:sp>
        <p:nvSpPr>
          <p:cNvPr id="2" name="Rectangle 1">
            <a:extLst>
              <a:ext uri="{FF2B5EF4-FFF2-40B4-BE49-F238E27FC236}">
                <a16:creationId xmlns:a16="http://schemas.microsoft.com/office/drawing/2014/main" id="{7406D9FC-B925-457B-858F-0FDA2927CA4F}"/>
              </a:ext>
            </a:extLst>
          </p:cNvPr>
          <p:cNvSpPr/>
          <p:nvPr/>
        </p:nvSpPr>
        <p:spPr>
          <a:xfrm>
            <a:off x="412916" y="2132856"/>
            <a:ext cx="8479564" cy="2677656"/>
          </a:xfrm>
          <a:prstGeom prst="rect">
            <a:avLst/>
          </a:prstGeom>
        </p:spPr>
        <p:txBody>
          <a:bodyPr wrap="square">
            <a:spAutoFit/>
          </a:bodyPr>
          <a:lstStyle/>
          <a:p>
            <a:endParaRPr lang="en-NZ" sz="2400" dirty="0"/>
          </a:p>
          <a:p>
            <a:r>
              <a:rPr lang="en-NZ" sz="2400" dirty="0"/>
              <a:t>“</a:t>
            </a:r>
            <a:r>
              <a:rPr lang="en-NZ" sz="2400" i="1" dirty="0"/>
              <a:t>Properly supervised and managed</a:t>
            </a:r>
            <a:r>
              <a:rPr lang="en-NZ" sz="2400" dirty="0"/>
              <a:t>” means the agency work is carried out </a:t>
            </a:r>
            <a:r>
              <a:rPr lang="en-NZ" sz="2400" u="sng" dirty="0"/>
              <a:t>under such direction and control</a:t>
            </a:r>
            <a:r>
              <a:rPr lang="en-NZ" sz="2400" dirty="0"/>
              <a:t> of the supervisor as is </a:t>
            </a:r>
            <a:r>
              <a:rPr lang="en-NZ" sz="2400" u="sng" dirty="0"/>
              <a:t>sufficient</a:t>
            </a:r>
            <a:r>
              <a:rPr lang="en-NZ" sz="2400" dirty="0"/>
              <a:t> to ensure that the </a:t>
            </a:r>
            <a:r>
              <a:rPr lang="en-NZ" sz="2400" u="sng" dirty="0"/>
              <a:t>work is performed competently</a:t>
            </a:r>
            <a:r>
              <a:rPr lang="en-NZ" sz="2400" dirty="0"/>
              <a:t> and </a:t>
            </a:r>
            <a:r>
              <a:rPr lang="en-NZ" sz="2400" u="sng" dirty="0"/>
              <a:t>complies with the requirements of the Act</a:t>
            </a:r>
            <a:r>
              <a:rPr lang="en-NZ" sz="2400" dirty="0"/>
              <a:t> (section 50(2)).</a:t>
            </a:r>
          </a:p>
          <a:p>
            <a:endParaRPr lang="en-NZ" sz="2400" dirty="0"/>
          </a:p>
          <a:p>
            <a:r>
              <a:rPr lang="en-NZ" sz="2400" b="1" dirty="0"/>
              <a:t>Note:</a:t>
            </a:r>
            <a:r>
              <a:rPr lang="en-NZ" sz="2400" dirty="0"/>
              <a:t> </a:t>
            </a:r>
            <a:r>
              <a:rPr lang="en-NZ" sz="2400" dirty="0">
                <a:solidFill>
                  <a:srgbClr val="FF0000"/>
                </a:solidFill>
              </a:rPr>
              <a:t>The supervising agent or branch manager must be licensed</a:t>
            </a:r>
            <a:r>
              <a:rPr lang="en-NZ" sz="2400" dirty="0"/>
              <a:t>.</a:t>
            </a:r>
          </a:p>
        </p:txBody>
      </p:sp>
    </p:spTree>
    <p:extLst>
      <p:ext uri="{BB962C8B-B14F-4D97-AF65-F5344CB8AC3E}">
        <p14:creationId xmlns:p14="http://schemas.microsoft.com/office/powerpoint/2010/main" val="2215478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 Placeholder 5"/>
          <p:cNvSpPr>
            <a:spLocks noGrp="1"/>
          </p:cNvSpPr>
          <p:nvPr>
            <p:ph type="body" sz="quarter" idx="13"/>
          </p:nvPr>
        </p:nvSpPr>
        <p:spPr/>
        <p:txBody>
          <a:bodyPr>
            <a:normAutofit/>
          </a:bodyPr>
          <a:lstStyle/>
          <a:p>
            <a:pPr lvl="0" fontAlgn="base">
              <a:spcBef>
                <a:spcPct val="0"/>
              </a:spcBef>
              <a:spcAft>
                <a:spcPct val="0"/>
              </a:spcAft>
              <a:tabLst>
                <a:tab pos="1555750" algn="l"/>
              </a:tabLst>
            </a:pPr>
            <a:r>
              <a:rPr lang="en-NZ" dirty="0">
                <a:cs typeface="Arial" pitchFamily="34" charset="0"/>
              </a:rPr>
              <a:t>Key legislation and rules relate to supervision and management</a:t>
            </a:r>
          </a:p>
        </p:txBody>
      </p:sp>
      <p:sp>
        <p:nvSpPr>
          <p:cNvPr id="7" name="Rectangle 6"/>
          <p:cNvSpPr/>
          <p:nvPr/>
        </p:nvSpPr>
        <p:spPr>
          <a:xfrm>
            <a:off x="394707" y="1412776"/>
            <a:ext cx="6769582" cy="461665"/>
          </a:xfrm>
          <a:prstGeom prst="rect">
            <a:avLst/>
          </a:prstGeom>
        </p:spPr>
        <p:txBody>
          <a:bodyPr wrap="square">
            <a:spAutoFit/>
          </a:bodyPr>
          <a:lstStyle/>
          <a:p>
            <a:pPr lvl="0" fontAlgn="base">
              <a:spcBef>
                <a:spcPct val="0"/>
              </a:spcBef>
              <a:spcAft>
                <a:spcPct val="0"/>
              </a:spcAft>
              <a:tabLst>
                <a:tab pos="1555750" algn="l"/>
              </a:tabLst>
            </a:pPr>
            <a:r>
              <a:rPr lang="en-NZ" sz="2400" b="1" dirty="0"/>
              <a:t>‘Proper’ supervision and management</a:t>
            </a:r>
            <a:endParaRPr lang="en-NZ" sz="2400" dirty="0">
              <a:solidFill>
                <a:prstClr val="black"/>
              </a:solidFill>
              <a:cs typeface="Arial" pitchFamily="34" charset="0"/>
            </a:endParaRPr>
          </a:p>
        </p:txBody>
      </p:sp>
      <p:sp>
        <p:nvSpPr>
          <p:cNvPr id="2" name="Rectangle 1">
            <a:extLst>
              <a:ext uri="{FF2B5EF4-FFF2-40B4-BE49-F238E27FC236}">
                <a16:creationId xmlns:a16="http://schemas.microsoft.com/office/drawing/2014/main" id="{7406D9FC-B925-457B-858F-0FDA2927CA4F}"/>
              </a:ext>
            </a:extLst>
          </p:cNvPr>
          <p:cNvSpPr/>
          <p:nvPr/>
        </p:nvSpPr>
        <p:spPr>
          <a:xfrm>
            <a:off x="412916" y="2132856"/>
            <a:ext cx="8479564" cy="3416320"/>
          </a:xfrm>
          <a:prstGeom prst="rect">
            <a:avLst/>
          </a:prstGeom>
        </p:spPr>
        <p:txBody>
          <a:bodyPr wrap="square">
            <a:spAutoFit/>
          </a:bodyPr>
          <a:lstStyle/>
          <a:p>
            <a:r>
              <a:rPr lang="en-NZ" sz="2400" dirty="0">
                <a:solidFill>
                  <a:srgbClr val="FF0000"/>
                </a:solidFill>
              </a:rPr>
              <a:t>Rule 8.3 of the Code of Conduct </a:t>
            </a:r>
            <a:r>
              <a:rPr lang="en-NZ" sz="2400" dirty="0"/>
              <a:t>requires agents operating as a business to ensure that </a:t>
            </a:r>
            <a:r>
              <a:rPr lang="en-NZ" sz="2400" dirty="0">
                <a:solidFill>
                  <a:srgbClr val="FF0000"/>
                </a:solidFill>
              </a:rPr>
              <a:t>all salespersons employed or engaged by them are properly supervised and managed</a:t>
            </a:r>
            <a:r>
              <a:rPr lang="en-NZ" sz="2400" dirty="0"/>
              <a:t>.</a:t>
            </a:r>
          </a:p>
          <a:p>
            <a:endParaRPr lang="en-NZ" sz="2400" dirty="0"/>
          </a:p>
          <a:p>
            <a:r>
              <a:rPr lang="en-NZ" sz="2400" dirty="0">
                <a:solidFill>
                  <a:srgbClr val="FF0000"/>
                </a:solidFill>
              </a:rPr>
              <a:t>Rule 8.4 </a:t>
            </a:r>
            <a:r>
              <a:rPr lang="en-NZ" sz="2400" dirty="0"/>
              <a:t>also requires agents who are operating as a business to </a:t>
            </a:r>
            <a:r>
              <a:rPr lang="en-NZ" sz="2400" dirty="0">
                <a:solidFill>
                  <a:srgbClr val="FF0000"/>
                </a:solidFill>
              </a:rPr>
              <a:t>ensure that all licensees employed or engaged by them have a sound knowledge of the Act, regulations, rules issued by the Authority</a:t>
            </a:r>
            <a:r>
              <a:rPr lang="en-NZ" sz="2400" dirty="0"/>
              <a:t> (including these rules), and other legislation relevant to real estate agency work’.</a:t>
            </a:r>
          </a:p>
        </p:txBody>
      </p:sp>
    </p:spTree>
    <p:extLst>
      <p:ext uri="{BB962C8B-B14F-4D97-AF65-F5344CB8AC3E}">
        <p14:creationId xmlns:p14="http://schemas.microsoft.com/office/powerpoint/2010/main" val="376436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 Placeholder 5"/>
          <p:cNvSpPr>
            <a:spLocks noGrp="1"/>
          </p:cNvSpPr>
          <p:nvPr>
            <p:ph type="body" sz="quarter" idx="13"/>
          </p:nvPr>
        </p:nvSpPr>
        <p:spPr/>
        <p:txBody>
          <a:bodyPr>
            <a:normAutofit/>
          </a:bodyPr>
          <a:lstStyle/>
          <a:p>
            <a:pPr lvl="0" fontAlgn="base">
              <a:spcBef>
                <a:spcPct val="0"/>
              </a:spcBef>
              <a:spcAft>
                <a:spcPct val="0"/>
              </a:spcAft>
              <a:tabLst>
                <a:tab pos="1555750" algn="l"/>
              </a:tabLst>
            </a:pPr>
            <a:r>
              <a:rPr lang="en-NZ" dirty="0">
                <a:cs typeface="Arial" pitchFamily="34" charset="0"/>
              </a:rPr>
              <a:t>Key legislation and rules relate to supervision and management</a:t>
            </a:r>
          </a:p>
        </p:txBody>
      </p:sp>
      <p:sp>
        <p:nvSpPr>
          <p:cNvPr id="7" name="Rectangle 6"/>
          <p:cNvSpPr/>
          <p:nvPr/>
        </p:nvSpPr>
        <p:spPr>
          <a:xfrm>
            <a:off x="394707" y="1412776"/>
            <a:ext cx="6769582" cy="461665"/>
          </a:xfrm>
          <a:prstGeom prst="rect">
            <a:avLst/>
          </a:prstGeom>
        </p:spPr>
        <p:txBody>
          <a:bodyPr wrap="square">
            <a:spAutoFit/>
          </a:bodyPr>
          <a:lstStyle/>
          <a:p>
            <a:pPr lvl="0" fontAlgn="base">
              <a:spcBef>
                <a:spcPct val="0"/>
              </a:spcBef>
              <a:spcAft>
                <a:spcPct val="0"/>
              </a:spcAft>
              <a:tabLst>
                <a:tab pos="1555750" algn="l"/>
              </a:tabLst>
            </a:pPr>
            <a:r>
              <a:rPr lang="en-NZ" sz="2400" b="1" dirty="0"/>
              <a:t>‘Proper’ supervision and management</a:t>
            </a:r>
            <a:endParaRPr lang="en-NZ" sz="2400" dirty="0">
              <a:solidFill>
                <a:prstClr val="black"/>
              </a:solidFill>
              <a:cs typeface="Arial" pitchFamily="34" charset="0"/>
            </a:endParaRPr>
          </a:p>
        </p:txBody>
      </p:sp>
      <p:sp>
        <p:nvSpPr>
          <p:cNvPr id="2" name="Rectangle 1">
            <a:extLst>
              <a:ext uri="{FF2B5EF4-FFF2-40B4-BE49-F238E27FC236}">
                <a16:creationId xmlns:a16="http://schemas.microsoft.com/office/drawing/2014/main" id="{7406D9FC-B925-457B-858F-0FDA2927CA4F}"/>
              </a:ext>
            </a:extLst>
          </p:cNvPr>
          <p:cNvSpPr/>
          <p:nvPr/>
        </p:nvSpPr>
        <p:spPr>
          <a:xfrm>
            <a:off x="412916" y="2132856"/>
            <a:ext cx="8479564" cy="3785652"/>
          </a:xfrm>
          <a:prstGeom prst="rect">
            <a:avLst/>
          </a:prstGeom>
        </p:spPr>
        <p:txBody>
          <a:bodyPr wrap="square">
            <a:spAutoFit/>
          </a:bodyPr>
          <a:lstStyle/>
          <a:p>
            <a:r>
              <a:rPr lang="en-NZ" sz="2400" dirty="0">
                <a:solidFill>
                  <a:srgbClr val="FF0000"/>
                </a:solidFill>
              </a:rPr>
              <a:t>Rule 8.5 </a:t>
            </a:r>
            <a:r>
              <a:rPr lang="en-NZ" sz="2400" dirty="0"/>
              <a:t>requires agents who are operating as a business to ensure </a:t>
            </a:r>
            <a:r>
              <a:rPr lang="en-NZ" sz="2400" dirty="0">
                <a:solidFill>
                  <a:srgbClr val="FF0000"/>
                </a:solidFill>
              </a:rPr>
              <a:t>that all licensees employed or engaged by them are aware of and have the opportunity to undertake any continuing education required by the Authority.</a:t>
            </a:r>
          </a:p>
          <a:p>
            <a:br>
              <a:rPr lang="en-NZ" sz="2400" dirty="0"/>
            </a:br>
            <a:r>
              <a:rPr lang="en-NZ" sz="2400" dirty="0">
                <a:solidFill>
                  <a:srgbClr val="FF0000"/>
                </a:solidFill>
              </a:rPr>
              <a:t>Section 51(3) of the Act </a:t>
            </a:r>
            <a:r>
              <a:rPr lang="en-NZ" sz="2400" dirty="0"/>
              <a:t>clarifies that an </a:t>
            </a:r>
            <a:r>
              <a:rPr lang="en-NZ" sz="2400" dirty="0">
                <a:solidFill>
                  <a:srgbClr val="FF0000"/>
                </a:solidFill>
              </a:rPr>
              <a:t>agent (agency</a:t>
            </a:r>
            <a:r>
              <a:rPr lang="en-NZ" sz="2400" dirty="0"/>
              <a:t>) who engages a salesperson as an independent contractor</a:t>
            </a:r>
            <a:r>
              <a:rPr lang="en-NZ" sz="2400" dirty="0">
                <a:solidFill>
                  <a:srgbClr val="FF0000"/>
                </a:solidFill>
              </a:rPr>
              <a:t> is liable for the acts and omissions of the salesperson in the same manner, and to the same extent, as if the agent had employed the salesperson as an employee.</a:t>
            </a:r>
          </a:p>
        </p:txBody>
      </p:sp>
    </p:spTree>
    <p:extLst>
      <p:ext uri="{BB962C8B-B14F-4D97-AF65-F5344CB8AC3E}">
        <p14:creationId xmlns:p14="http://schemas.microsoft.com/office/powerpoint/2010/main" val="3184923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700"/>
            <a:ext cx="1866900" cy="1036638"/>
          </a:xfrm>
          <a:prstGeom prst="rect">
            <a:avLst/>
          </a:prstGeom>
        </p:spPr>
      </p:pic>
      <p:sp>
        <p:nvSpPr>
          <p:cNvPr id="6" name="Text Placeholder 5"/>
          <p:cNvSpPr>
            <a:spLocks noGrp="1"/>
          </p:cNvSpPr>
          <p:nvPr>
            <p:ph type="body" sz="quarter" idx="13"/>
          </p:nvPr>
        </p:nvSpPr>
        <p:spPr/>
        <p:txBody>
          <a:bodyPr>
            <a:normAutofit/>
          </a:bodyPr>
          <a:lstStyle/>
          <a:p>
            <a:pPr lvl="0" fontAlgn="base">
              <a:spcBef>
                <a:spcPct val="0"/>
              </a:spcBef>
              <a:spcAft>
                <a:spcPct val="0"/>
              </a:spcAft>
              <a:tabLst>
                <a:tab pos="1555750" algn="l"/>
              </a:tabLst>
            </a:pPr>
            <a:r>
              <a:rPr lang="en-NZ" dirty="0">
                <a:cs typeface="Arial" pitchFamily="34" charset="0"/>
              </a:rPr>
              <a:t>The Professional Standard on Supervision</a:t>
            </a:r>
          </a:p>
        </p:txBody>
      </p:sp>
      <p:sp>
        <p:nvSpPr>
          <p:cNvPr id="7" name="Rectangle 6"/>
          <p:cNvSpPr/>
          <p:nvPr/>
        </p:nvSpPr>
        <p:spPr>
          <a:xfrm>
            <a:off x="394706" y="1268760"/>
            <a:ext cx="8569781" cy="5401479"/>
          </a:xfrm>
          <a:prstGeom prst="rect">
            <a:avLst/>
          </a:prstGeom>
        </p:spPr>
        <p:txBody>
          <a:bodyPr wrap="square">
            <a:spAutoFit/>
          </a:bodyPr>
          <a:lstStyle/>
          <a:p>
            <a:pPr lvl="0" fontAlgn="base">
              <a:spcBef>
                <a:spcPct val="0"/>
              </a:spcBef>
              <a:spcAft>
                <a:spcPct val="0"/>
              </a:spcAft>
              <a:tabLst>
                <a:tab pos="1555750" algn="l"/>
              </a:tabLst>
            </a:pPr>
            <a:r>
              <a:rPr lang="en-NZ" sz="2300" dirty="0">
                <a:solidFill>
                  <a:prstClr val="black"/>
                </a:solidFill>
                <a:cs typeface="Arial" pitchFamily="34" charset="0"/>
              </a:rPr>
              <a:t>The Professional Standard on Supervision (“the Standard”) is set by the Real Estate Agents Authority (the REAA or the Authority), under </a:t>
            </a:r>
            <a:r>
              <a:rPr lang="en-NZ" sz="2300" dirty="0">
                <a:solidFill>
                  <a:srgbClr val="FF0000"/>
                </a:solidFill>
                <a:cs typeface="Arial" pitchFamily="34" charset="0"/>
              </a:rPr>
              <a:t>section 12(1)(</a:t>
            </a:r>
            <a:r>
              <a:rPr lang="en-NZ" sz="2300" dirty="0" err="1">
                <a:solidFill>
                  <a:srgbClr val="FF0000"/>
                </a:solidFill>
                <a:cs typeface="Arial" pitchFamily="34" charset="0"/>
              </a:rPr>
              <a:t>i</a:t>
            </a:r>
            <a:r>
              <a:rPr lang="en-NZ" sz="2300" dirty="0">
                <a:solidFill>
                  <a:srgbClr val="FF0000"/>
                </a:solidFill>
                <a:cs typeface="Arial" pitchFamily="34" charset="0"/>
              </a:rPr>
              <a:t>) of the Real Estate Agents Act 2008 (the Act).</a:t>
            </a:r>
          </a:p>
          <a:p>
            <a:pPr lvl="0" fontAlgn="base">
              <a:spcBef>
                <a:spcPct val="0"/>
              </a:spcBef>
              <a:spcAft>
                <a:spcPct val="0"/>
              </a:spcAft>
              <a:tabLst>
                <a:tab pos="1555750" algn="l"/>
              </a:tabLst>
            </a:pPr>
            <a:endParaRPr lang="en-NZ" sz="2300" dirty="0">
              <a:solidFill>
                <a:prstClr val="black"/>
              </a:solidFill>
              <a:cs typeface="Arial" pitchFamily="34" charset="0"/>
            </a:endParaRPr>
          </a:p>
          <a:p>
            <a:pPr lvl="0" fontAlgn="base">
              <a:spcBef>
                <a:spcPct val="0"/>
              </a:spcBef>
              <a:spcAft>
                <a:spcPct val="0"/>
              </a:spcAft>
              <a:tabLst>
                <a:tab pos="1555750" algn="l"/>
              </a:tabLst>
            </a:pPr>
            <a:r>
              <a:rPr lang="en-NZ" sz="2300" dirty="0">
                <a:solidFill>
                  <a:prstClr val="black"/>
                </a:solidFill>
                <a:cs typeface="Arial" pitchFamily="34" charset="0"/>
              </a:rPr>
              <a:t>The purpose of this Standard is to provide guidance to all licensees about their supervision obligations under the Act and the Code of Conduct.</a:t>
            </a:r>
          </a:p>
          <a:p>
            <a:pPr lvl="0" fontAlgn="base">
              <a:spcBef>
                <a:spcPct val="0"/>
              </a:spcBef>
              <a:spcAft>
                <a:spcPct val="0"/>
              </a:spcAft>
              <a:tabLst>
                <a:tab pos="1555750" algn="l"/>
              </a:tabLst>
            </a:pPr>
            <a:endParaRPr lang="en-NZ" sz="2300" dirty="0">
              <a:solidFill>
                <a:prstClr val="black"/>
              </a:solidFill>
              <a:cs typeface="Arial" pitchFamily="34" charset="0"/>
            </a:endParaRPr>
          </a:p>
          <a:p>
            <a:pPr lvl="0" fontAlgn="base">
              <a:spcBef>
                <a:spcPct val="0"/>
              </a:spcBef>
              <a:spcAft>
                <a:spcPct val="0"/>
              </a:spcAft>
              <a:tabLst>
                <a:tab pos="1555750" algn="l"/>
              </a:tabLst>
            </a:pPr>
            <a:r>
              <a:rPr lang="en-NZ" sz="2300" dirty="0">
                <a:solidFill>
                  <a:srgbClr val="FF0000"/>
                </a:solidFill>
                <a:cs typeface="Arial" pitchFamily="34" charset="0"/>
              </a:rPr>
              <a:t>The Standard applies to all of the following, whether they are employees or contractors, and regardless of their level of experience</a:t>
            </a:r>
            <a:r>
              <a:rPr lang="en-NZ" sz="2300" dirty="0">
                <a:solidFill>
                  <a:prstClr val="black"/>
                </a:solidFill>
                <a:cs typeface="Arial" pitchFamily="34" charset="0"/>
              </a:rPr>
              <a:t>:</a:t>
            </a:r>
          </a:p>
          <a:p>
            <a:pPr lvl="0" fontAlgn="base">
              <a:spcBef>
                <a:spcPct val="0"/>
              </a:spcBef>
              <a:spcAft>
                <a:spcPct val="0"/>
              </a:spcAft>
              <a:tabLst>
                <a:tab pos="1555750" algn="l"/>
              </a:tabLst>
            </a:pPr>
            <a:endParaRPr lang="en-NZ" sz="2300" dirty="0">
              <a:solidFill>
                <a:prstClr val="black"/>
              </a:solidFill>
              <a:cs typeface="Arial" pitchFamily="34" charset="0"/>
            </a:endParaRPr>
          </a:p>
          <a:p>
            <a:pPr marL="342900" lvl="0" indent="-342900" fontAlgn="base">
              <a:spcBef>
                <a:spcPct val="0"/>
              </a:spcBef>
              <a:spcAft>
                <a:spcPct val="0"/>
              </a:spcAft>
              <a:buFont typeface="Arial" panose="020B0604020202020204" pitchFamily="34" charset="0"/>
              <a:buChar char="•"/>
              <a:tabLst>
                <a:tab pos="1555750" algn="l"/>
              </a:tabLst>
            </a:pPr>
            <a:r>
              <a:rPr lang="en-NZ" sz="2300" dirty="0">
                <a:solidFill>
                  <a:prstClr val="black"/>
                </a:solidFill>
                <a:cs typeface="Arial" pitchFamily="34" charset="0"/>
              </a:rPr>
              <a:t>Licensed agents supervising salespersons.</a:t>
            </a:r>
          </a:p>
          <a:p>
            <a:pPr marL="342900" lvl="0" indent="-342900" fontAlgn="base">
              <a:spcBef>
                <a:spcPct val="0"/>
              </a:spcBef>
              <a:spcAft>
                <a:spcPct val="0"/>
              </a:spcAft>
              <a:buFont typeface="Arial" panose="020B0604020202020204" pitchFamily="34" charset="0"/>
              <a:buChar char="•"/>
              <a:tabLst>
                <a:tab pos="1555750" algn="l"/>
              </a:tabLst>
            </a:pPr>
            <a:r>
              <a:rPr lang="en-NZ" sz="2300" dirty="0">
                <a:solidFill>
                  <a:prstClr val="black"/>
                </a:solidFill>
                <a:cs typeface="Arial" pitchFamily="34" charset="0"/>
              </a:rPr>
              <a:t>Licensed branch managers supervising salespersons.</a:t>
            </a:r>
          </a:p>
          <a:p>
            <a:pPr marL="342900" lvl="0" indent="-342900" fontAlgn="base">
              <a:spcBef>
                <a:spcPct val="0"/>
              </a:spcBef>
              <a:spcAft>
                <a:spcPct val="0"/>
              </a:spcAft>
              <a:buFont typeface="Arial" panose="020B0604020202020204" pitchFamily="34" charset="0"/>
              <a:buChar char="•"/>
              <a:tabLst>
                <a:tab pos="1555750" algn="l"/>
              </a:tabLst>
            </a:pPr>
            <a:r>
              <a:rPr lang="en-NZ" sz="2300" dirty="0">
                <a:solidFill>
                  <a:prstClr val="black"/>
                </a:solidFill>
                <a:cs typeface="Arial" pitchFamily="34" charset="0"/>
              </a:rPr>
              <a:t>All salespersons.</a:t>
            </a:r>
          </a:p>
          <a:p>
            <a:pPr marL="342900" lvl="0" indent="-342900" fontAlgn="base">
              <a:spcBef>
                <a:spcPct val="0"/>
              </a:spcBef>
              <a:spcAft>
                <a:spcPct val="0"/>
              </a:spcAft>
              <a:buFont typeface="Arial" panose="020B0604020202020204" pitchFamily="34" charset="0"/>
              <a:buChar char="•"/>
              <a:tabLst>
                <a:tab pos="1555750" algn="l"/>
              </a:tabLst>
            </a:pPr>
            <a:r>
              <a:rPr lang="en-NZ" sz="2300" dirty="0">
                <a:solidFill>
                  <a:prstClr val="black"/>
                </a:solidFill>
                <a:cs typeface="Arial" pitchFamily="34" charset="0"/>
              </a:rPr>
              <a:t>Agencies that employ or engage salespersons.</a:t>
            </a:r>
          </a:p>
        </p:txBody>
      </p:sp>
    </p:spTree>
    <p:extLst>
      <p:ext uri="{BB962C8B-B14F-4D97-AF65-F5344CB8AC3E}">
        <p14:creationId xmlns:p14="http://schemas.microsoft.com/office/powerpoint/2010/main" val="4282926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fade">
                                      <p:cBhvr>
                                        <p:cTn id="17" dur="500"/>
                                        <p:tgtEl>
                                          <p:spTgt spid="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6" end="6"/>
                                            </p:txEl>
                                          </p:spTgt>
                                        </p:tgtEl>
                                        <p:attrNameLst>
                                          <p:attrName>style.visibility</p:attrName>
                                        </p:attrNameLst>
                                      </p:cBhvr>
                                      <p:to>
                                        <p:strVal val="visible"/>
                                      </p:to>
                                    </p:set>
                                    <p:animEffect transition="in" filter="fade">
                                      <p:cBhvr>
                                        <p:cTn id="22" dur="500"/>
                                        <p:tgtEl>
                                          <p:spTgt spid="7">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7">
                                            <p:txEl>
                                              <p:pRg st="7" end="7"/>
                                            </p:txEl>
                                          </p:spTgt>
                                        </p:tgtEl>
                                        <p:attrNameLst>
                                          <p:attrName>style.visibility</p:attrName>
                                        </p:attrNameLst>
                                      </p:cBhvr>
                                      <p:to>
                                        <p:strVal val="visible"/>
                                      </p:to>
                                    </p:set>
                                    <p:animEffect transition="in" filter="fade">
                                      <p:cBhvr>
                                        <p:cTn id="25" dur="500"/>
                                        <p:tgtEl>
                                          <p:spTgt spid="7">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7">
                                            <p:txEl>
                                              <p:pRg st="8" end="8"/>
                                            </p:txEl>
                                          </p:spTgt>
                                        </p:tgtEl>
                                        <p:attrNameLst>
                                          <p:attrName>style.visibility</p:attrName>
                                        </p:attrNameLst>
                                      </p:cBhvr>
                                      <p:to>
                                        <p:strVal val="visible"/>
                                      </p:to>
                                    </p:set>
                                    <p:animEffect transition="in" filter="fade">
                                      <p:cBhvr>
                                        <p:cTn id="28" dur="500"/>
                                        <p:tgtEl>
                                          <p:spTgt spid="7">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7">
                                            <p:txEl>
                                              <p:pRg st="9" end="9"/>
                                            </p:txEl>
                                          </p:spTgt>
                                        </p:tgtEl>
                                        <p:attrNameLst>
                                          <p:attrName>style.visibility</p:attrName>
                                        </p:attrNameLst>
                                      </p:cBhvr>
                                      <p:to>
                                        <p:strVal val="visible"/>
                                      </p:to>
                                    </p:set>
                                    <p:animEffect transition="in" filter="fade">
                                      <p:cBhvr>
                                        <p:cTn id="31"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19337</TotalTime>
  <Words>5111</Words>
  <Application>Microsoft Office PowerPoint</Application>
  <PresentationFormat>On-screen Show (4:3)</PresentationFormat>
  <Paragraphs>380</Paragraphs>
  <Slides>36</Slides>
  <Notes>36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Helvetica 45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Debbie</dc:creator>
  <cp:lastModifiedBy>Keith Ward</cp:lastModifiedBy>
  <cp:revision>619</cp:revision>
  <cp:lastPrinted>2017-11-08T02:57:19Z</cp:lastPrinted>
  <dcterms:created xsi:type="dcterms:W3CDTF">2014-11-08T22:32:25Z</dcterms:created>
  <dcterms:modified xsi:type="dcterms:W3CDTF">2023-11-04T23:14:51Z</dcterms:modified>
</cp:coreProperties>
</file>