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58" r:id="rId4"/>
    <p:sldId id="261" r:id="rId5"/>
    <p:sldId id="259" r:id="rId6"/>
    <p:sldId id="260" r:id="rId7"/>
    <p:sldId id="262" r:id="rId8"/>
    <p:sldId id="263" r:id="rId9"/>
    <p:sldId id="264" r:id="rId10"/>
    <p:sldId id="265" r:id="rId11"/>
    <p:sldId id="267" r:id="rId12"/>
    <p:sldId id="266"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17-Jan-23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099437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E45834-53BD-4C8F-B791-CD5378F4150E}" type="datetimeFigureOut">
              <a:rPr lang="en-US" smtClean="0"/>
              <a:t>17-Jan-23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83835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A1E45834-53BD-4C8F-B791-CD5378F4150E}" type="datetimeFigureOut">
              <a:rPr lang="en-US" smtClean="0"/>
              <a:t>17-Jan-23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94129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A1E45834-53BD-4C8F-B791-CD5378F4150E}" type="datetimeFigureOut">
              <a:rPr lang="en-US" smtClean="0"/>
              <a:t>17-Jan-23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43166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17-Jan-23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532389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17-Jan-23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09467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E45834-53BD-4C8F-B791-CD5378F4150E}" type="datetimeFigureOut">
              <a:rPr lang="en-US" smtClean="0"/>
              <a:t>17-Jan-23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0963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E45834-53BD-4C8F-B791-CD5378F4150E}" type="datetimeFigureOut">
              <a:rPr lang="en-US" smtClean="0"/>
              <a:t>17-Jan-23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36618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E45834-53BD-4C8F-B791-CD5378F4150E}" type="datetimeFigureOut">
              <a:rPr lang="en-US" smtClean="0"/>
              <a:t>17-Jan-23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43198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E45834-53BD-4C8F-B791-CD5378F4150E}" type="datetimeFigureOut">
              <a:rPr lang="en-US" smtClean="0"/>
              <a:t>17-Jan-23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96091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E45834-53BD-4C8F-B791-CD5378F4150E}" type="datetimeFigureOut">
              <a:rPr lang="en-US" smtClean="0"/>
              <a:t>17-Jan-23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22900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45834-53BD-4C8F-B791-CD5378F4150E}" type="datetimeFigureOut">
              <a:rPr lang="en-US" smtClean="0"/>
              <a:t>17-Jan-23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10290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E45834-53BD-4C8F-B791-CD5378F4150E}" type="datetimeFigureOut">
              <a:rPr lang="en-US" smtClean="0"/>
              <a:t>17-Jan-23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998482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A1E45834-53BD-4C8F-B791-CD5378F4150E}" type="datetimeFigureOut">
              <a:rPr lang="en-US" smtClean="0"/>
              <a:t>17-Jan-23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7569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A1E45834-53BD-4C8F-B791-CD5378F4150E}" type="datetimeFigureOut">
              <a:rPr lang="en-US" smtClean="0"/>
              <a:t>17-Jan-23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719D7796-F675-488F-AC46-C88938C80352}" type="slidenum">
              <a:rPr lang="en-US" smtClean="0"/>
              <a:t>‹#›</a:t>
            </a:fld>
            <a:endParaRPr lang="en-US"/>
          </a:p>
        </p:txBody>
      </p:sp>
    </p:spTree>
    <p:extLst>
      <p:ext uri="{BB962C8B-B14F-4D97-AF65-F5344CB8AC3E}">
        <p14:creationId xmlns:p14="http://schemas.microsoft.com/office/powerpoint/2010/main" val="3984177536"/>
      </p:ext>
    </p:extLst>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agleagent.com.au/agent/reports/agents_deduction#/" TargetMode="External"/><Relationship Id="rId2" Type="http://schemas.openxmlformats.org/officeDocument/2006/relationships/hyperlink" Target="https://www.eagleagent.com.au/agent/reports/agents_commission#/" TargetMode="External"/><Relationship Id="rId1" Type="http://schemas.openxmlformats.org/officeDocument/2006/relationships/slideLayout" Target="../slideLayouts/slideLayout2.xml"/><Relationship Id="rId4" Type="http://schemas.openxmlformats.org/officeDocument/2006/relationships/hyperlink" Target="https://www.eagleagent.com.au/agent/agent_ledger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accounts@ownly.n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agleagent.com.au/agent/automations/17067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agleagent.com.au/agent/automations/170675#/" TargetMode="External"/><Relationship Id="rId2" Type="http://schemas.openxmlformats.org/officeDocument/2006/relationships/hyperlink" Target="https://www.eagleagent.com.au/agent/automations/17067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agleagent.com.au/agent/automations/17067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9610F818-219E-491F-887F-B078103BA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39895"/>
            <a:ext cx="12192000" cy="3118104"/>
          </a:xfrm>
          <a:custGeom>
            <a:avLst/>
            <a:gdLst>
              <a:gd name="connsiteX0" fmla="*/ 0 w 12192000"/>
              <a:gd name="connsiteY0" fmla="*/ 0 h 3118104"/>
              <a:gd name="connsiteX1" fmla="*/ 3676329 w 12192000"/>
              <a:gd name="connsiteY1" fmla="*/ 0 h 3118104"/>
              <a:gd name="connsiteX2" fmla="*/ 5595257 w 12192000"/>
              <a:gd name="connsiteY2" fmla="*/ 0 h 3118104"/>
              <a:gd name="connsiteX3" fmla="*/ 5672349 w 12192000"/>
              <a:gd name="connsiteY3" fmla="*/ 0 h 3118104"/>
              <a:gd name="connsiteX4" fmla="*/ 6053347 w 12192000"/>
              <a:gd name="connsiteY4" fmla="*/ 263783 h 3118104"/>
              <a:gd name="connsiteX5" fmla="*/ 6061813 w 12192000"/>
              <a:gd name="connsiteY5" fmla="*/ 266713 h 3118104"/>
              <a:gd name="connsiteX6" fmla="*/ 6074513 w 12192000"/>
              <a:gd name="connsiteY6" fmla="*/ 271110 h 3118104"/>
              <a:gd name="connsiteX7" fmla="*/ 6087212 w 12192000"/>
              <a:gd name="connsiteY7" fmla="*/ 275506 h 3118104"/>
              <a:gd name="connsiteX8" fmla="*/ 6097797 w 12192000"/>
              <a:gd name="connsiteY8" fmla="*/ 275506 h 3118104"/>
              <a:gd name="connsiteX9" fmla="*/ 6110496 w 12192000"/>
              <a:gd name="connsiteY9" fmla="*/ 275506 h 3118104"/>
              <a:gd name="connsiteX10" fmla="*/ 6121079 w 12192000"/>
              <a:gd name="connsiteY10" fmla="*/ 271110 h 3118104"/>
              <a:gd name="connsiteX11" fmla="*/ 6133779 w 12192000"/>
              <a:gd name="connsiteY11" fmla="*/ 266713 h 3118104"/>
              <a:gd name="connsiteX12" fmla="*/ 6142246 w 12192000"/>
              <a:gd name="connsiteY12" fmla="*/ 263783 h 3118104"/>
              <a:gd name="connsiteX13" fmla="*/ 6523247 w 12192000"/>
              <a:gd name="connsiteY13" fmla="*/ 0 h 3118104"/>
              <a:gd name="connsiteX14" fmla="*/ 6596743 w 12192000"/>
              <a:gd name="connsiteY14" fmla="*/ 0 h 3118104"/>
              <a:gd name="connsiteX15" fmla="*/ 12186115 w 12192000"/>
              <a:gd name="connsiteY15" fmla="*/ 0 h 3118104"/>
              <a:gd name="connsiteX16" fmla="*/ 12192000 w 12192000"/>
              <a:gd name="connsiteY16" fmla="*/ 0 h 3118104"/>
              <a:gd name="connsiteX17" fmla="*/ 12192000 w 12192000"/>
              <a:gd name="connsiteY17" fmla="*/ 3118104 h 3118104"/>
              <a:gd name="connsiteX18" fmla="*/ 7728858 w 12192000"/>
              <a:gd name="connsiteY18" fmla="*/ 3118104 h 3118104"/>
              <a:gd name="connsiteX19" fmla="*/ 6596743 w 12192000"/>
              <a:gd name="connsiteY19" fmla="*/ 3118104 h 3118104"/>
              <a:gd name="connsiteX20" fmla="*/ 5595257 w 12192000"/>
              <a:gd name="connsiteY20" fmla="*/ 3118104 h 3118104"/>
              <a:gd name="connsiteX21" fmla="*/ 2906487 w 12192000"/>
              <a:gd name="connsiteY21" fmla="*/ 3118104 h 3118104"/>
              <a:gd name="connsiteX22" fmla="*/ 0 w 12192000"/>
              <a:gd name="connsiteY22" fmla="*/ 3118104 h 3118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2000" h="3118104">
                <a:moveTo>
                  <a:pt x="0" y="0"/>
                </a:moveTo>
                <a:lnTo>
                  <a:pt x="3676329" y="0"/>
                </a:lnTo>
                <a:lnTo>
                  <a:pt x="5595257" y="0"/>
                </a:lnTo>
                <a:lnTo>
                  <a:pt x="5672349" y="0"/>
                </a:lnTo>
                <a:lnTo>
                  <a:pt x="6053347" y="263783"/>
                </a:lnTo>
                <a:lnTo>
                  <a:pt x="6061813" y="266713"/>
                </a:lnTo>
                <a:lnTo>
                  <a:pt x="6074513" y="271110"/>
                </a:lnTo>
                <a:lnTo>
                  <a:pt x="6087212" y="275506"/>
                </a:lnTo>
                <a:lnTo>
                  <a:pt x="6097797" y="275506"/>
                </a:lnTo>
                <a:lnTo>
                  <a:pt x="6110496" y="275506"/>
                </a:lnTo>
                <a:lnTo>
                  <a:pt x="6121079" y="271110"/>
                </a:lnTo>
                <a:lnTo>
                  <a:pt x="6133779" y="266713"/>
                </a:lnTo>
                <a:lnTo>
                  <a:pt x="6142246" y="263783"/>
                </a:lnTo>
                <a:lnTo>
                  <a:pt x="6523247" y="0"/>
                </a:lnTo>
                <a:lnTo>
                  <a:pt x="6596743" y="0"/>
                </a:lnTo>
                <a:lnTo>
                  <a:pt x="12186115" y="0"/>
                </a:lnTo>
                <a:lnTo>
                  <a:pt x="12192000" y="0"/>
                </a:lnTo>
                <a:lnTo>
                  <a:pt x="12192000" y="3118104"/>
                </a:lnTo>
                <a:lnTo>
                  <a:pt x="7728858" y="3118104"/>
                </a:lnTo>
                <a:lnTo>
                  <a:pt x="6596743" y="3118104"/>
                </a:lnTo>
                <a:lnTo>
                  <a:pt x="5595257" y="3118104"/>
                </a:lnTo>
                <a:lnTo>
                  <a:pt x="2906487" y="3118104"/>
                </a:lnTo>
                <a:lnTo>
                  <a:pt x="0" y="3118104"/>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a:extLst>
              <a:ext uri="{FF2B5EF4-FFF2-40B4-BE49-F238E27FC236}">
                <a16:creationId xmlns:a16="http://schemas.microsoft.com/office/drawing/2014/main" id="{CB994F7E-71FE-2513-DBA3-64ED94B7612B}"/>
              </a:ext>
            </a:extLst>
          </p:cNvPr>
          <p:cNvSpPr>
            <a:spLocks noGrp="1"/>
          </p:cNvSpPr>
          <p:nvPr>
            <p:ph type="ctrTitle"/>
          </p:nvPr>
        </p:nvSpPr>
        <p:spPr>
          <a:xfrm>
            <a:off x="810001" y="4080386"/>
            <a:ext cx="10572000" cy="1388741"/>
          </a:xfrm>
        </p:spPr>
        <p:txBody>
          <a:bodyPr>
            <a:normAutofit/>
          </a:bodyPr>
          <a:lstStyle/>
          <a:p>
            <a:pPr algn="ctr"/>
            <a:r>
              <a:rPr lang="en-US" dirty="0">
                <a:solidFill>
                  <a:srgbClr val="FFFFFF"/>
                </a:solidFill>
                <a:latin typeface="MS Reference Sans Serif" panose="020B0604030504040204" pitchFamily="34" charset="0"/>
              </a:rPr>
              <a:t>Accounts Induction</a:t>
            </a:r>
          </a:p>
        </p:txBody>
      </p:sp>
      <p:sp>
        <p:nvSpPr>
          <p:cNvPr id="3" name="Subtitle 2">
            <a:extLst>
              <a:ext uri="{FF2B5EF4-FFF2-40B4-BE49-F238E27FC236}">
                <a16:creationId xmlns:a16="http://schemas.microsoft.com/office/drawing/2014/main" id="{7BD77B71-3AB9-CC58-8476-A2AA744985CE}"/>
              </a:ext>
            </a:extLst>
          </p:cNvPr>
          <p:cNvSpPr>
            <a:spLocks noGrp="1"/>
          </p:cNvSpPr>
          <p:nvPr>
            <p:ph type="subTitle" idx="1"/>
          </p:nvPr>
        </p:nvSpPr>
        <p:spPr>
          <a:xfrm>
            <a:off x="1268361" y="5503719"/>
            <a:ext cx="9665110" cy="619459"/>
          </a:xfrm>
        </p:spPr>
        <p:txBody>
          <a:bodyPr>
            <a:normAutofit/>
          </a:bodyPr>
          <a:lstStyle/>
          <a:p>
            <a:pPr algn="ctr"/>
            <a:endParaRPr lang="en-US" dirty="0">
              <a:solidFill>
                <a:srgbClr val="FFFFFF"/>
              </a:solidFill>
            </a:endParaRPr>
          </a:p>
        </p:txBody>
      </p:sp>
      <p:sp>
        <p:nvSpPr>
          <p:cNvPr id="35" name="Rounded Rectangle 16">
            <a:extLst>
              <a:ext uri="{FF2B5EF4-FFF2-40B4-BE49-F238E27FC236}">
                <a16:creationId xmlns:a16="http://schemas.microsoft.com/office/drawing/2014/main" id="{5A086AAD-1108-41EB-A7C9-5E22CA942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10472" y="643464"/>
            <a:ext cx="7757804" cy="2817491"/>
          </a:xfrm>
          <a:prstGeom prst="roundRect">
            <a:avLst>
              <a:gd name="adj" fmla="val 3513"/>
            </a:avLst>
          </a:prstGeom>
          <a:solidFill>
            <a:schemeClr val="bg1"/>
          </a:solidFill>
          <a:ln>
            <a:solidFill>
              <a:schemeClr val="accent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AD24BEFA-1882-1112-4D4B-94F277FB1026}"/>
              </a:ext>
            </a:extLst>
          </p:cNvPr>
          <p:cNvPicPr>
            <a:picLocks noChangeAspect="1"/>
          </p:cNvPicPr>
          <p:nvPr/>
        </p:nvPicPr>
        <p:blipFill>
          <a:blip r:embed="rId2"/>
          <a:stretch>
            <a:fillRect/>
          </a:stretch>
        </p:blipFill>
        <p:spPr>
          <a:xfrm>
            <a:off x="2467897" y="999919"/>
            <a:ext cx="7247014" cy="2089836"/>
          </a:xfrm>
          <a:prstGeom prst="rect">
            <a:avLst/>
          </a:prstGeom>
        </p:spPr>
      </p:pic>
    </p:spTree>
    <p:extLst>
      <p:ext uri="{BB962C8B-B14F-4D97-AF65-F5344CB8AC3E}">
        <p14:creationId xmlns:p14="http://schemas.microsoft.com/office/powerpoint/2010/main" val="121420476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E294-5722-9011-2A3B-588F891296B4}"/>
              </a:ext>
            </a:extLst>
          </p:cNvPr>
          <p:cNvSpPr>
            <a:spLocks noGrp="1"/>
          </p:cNvSpPr>
          <p:nvPr>
            <p:ph type="title"/>
          </p:nvPr>
        </p:nvSpPr>
        <p:spPr/>
        <p:txBody>
          <a:bodyPr/>
          <a:lstStyle/>
          <a:p>
            <a:r>
              <a:rPr lang="en-US" dirty="0">
                <a:latin typeface="MS Reference Sans Serif" panose="020B0604030504040204" pitchFamily="34" charset="0"/>
              </a:rPr>
              <a:t>No Deposit Contracts</a:t>
            </a:r>
          </a:p>
        </p:txBody>
      </p:sp>
      <p:sp>
        <p:nvSpPr>
          <p:cNvPr id="3" name="Content Placeholder 2">
            <a:extLst>
              <a:ext uri="{FF2B5EF4-FFF2-40B4-BE49-F238E27FC236}">
                <a16:creationId xmlns:a16="http://schemas.microsoft.com/office/drawing/2014/main" id="{45E2B27F-4130-20FC-B9AB-A66B3DA405D4}"/>
              </a:ext>
            </a:extLst>
          </p:cNvPr>
          <p:cNvSpPr>
            <a:spLocks noGrp="1"/>
          </p:cNvSpPr>
          <p:nvPr>
            <p:ph idx="1"/>
          </p:nvPr>
        </p:nvSpPr>
        <p:spPr>
          <a:xfrm>
            <a:off x="827424" y="1839732"/>
            <a:ext cx="10554574" cy="3636511"/>
          </a:xfrm>
        </p:spPr>
        <p:txBody>
          <a:bodyPr/>
          <a:lstStyle/>
          <a:p>
            <a:pPr>
              <a:buFont typeface="Wingdings" panose="05000000000000000000" pitchFamily="2" charset="2"/>
              <a:buChar char="Ø"/>
            </a:pPr>
            <a:r>
              <a:rPr lang="en-US" dirty="0">
                <a:latin typeface="MS Reference Sans Serif" panose="020B0604030504040204" pitchFamily="34" charset="0"/>
              </a:rPr>
              <a:t>Once accounts received an email that a property has gone unconditional where the terms is a no deposit contract, Commission Statement/Invoice will be sent to the Vendor’s Solicitor</a:t>
            </a:r>
          </a:p>
          <a:p>
            <a:pPr>
              <a:buFont typeface="Wingdings" panose="05000000000000000000" pitchFamily="2" charset="2"/>
              <a:buChar char="Ø"/>
            </a:pPr>
            <a:r>
              <a:rPr lang="en-US" dirty="0">
                <a:latin typeface="MS Reference Sans Serif" panose="020B0604030504040204" pitchFamily="34" charset="0"/>
              </a:rPr>
              <a:t>Commission is due on the settlement date</a:t>
            </a:r>
          </a:p>
          <a:p>
            <a:pPr>
              <a:buFont typeface="Wingdings" panose="05000000000000000000" pitchFamily="2" charset="2"/>
              <a:buChar char="Ø"/>
            </a:pPr>
            <a:r>
              <a:rPr lang="en-US" dirty="0">
                <a:latin typeface="MS Reference Sans Serif" panose="020B0604030504040204" pitchFamily="34" charset="0"/>
              </a:rPr>
              <a:t>Accounts will issue a receipt once paid</a:t>
            </a:r>
          </a:p>
          <a:p>
            <a:endParaRPr lang="en-US" dirty="0">
              <a:latin typeface="MS Reference Sans Serif" panose="020B0604030504040204" pitchFamily="34" charset="0"/>
            </a:endParaRPr>
          </a:p>
          <a:p>
            <a:endParaRPr lang="en-US" dirty="0"/>
          </a:p>
        </p:txBody>
      </p:sp>
    </p:spTree>
    <p:extLst>
      <p:ext uri="{BB962C8B-B14F-4D97-AF65-F5344CB8AC3E}">
        <p14:creationId xmlns:p14="http://schemas.microsoft.com/office/powerpoint/2010/main" val="190787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9C68D-B7A9-A352-380F-0509CC2FA5F7}"/>
              </a:ext>
            </a:extLst>
          </p:cNvPr>
          <p:cNvSpPr>
            <a:spLocks noGrp="1"/>
          </p:cNvSpPr>
          <p:nvPr>
            <p:ph type="title"/>
          </p:nvPr>
        </p:nvSpPr>
        <p:spPr/>
        <p:txBody>
          <a:bodyPr/>
          <a:lstStyle/>
          <a:p>
            <a:r>
              <a:rPr lang="en-US" dirty="0">
                <a:latin typeface="MS Reference Sans Serif" panose="020B0604030504040204" pitchFamily="34" charset="0"/>
              </a:rPr>
              <a:t>Commissions</a:t>
            </a:r>
            <a:endParaRPr lang="en-US" dirty="0"/>
          </a:p>
        </p:txBody>
      </p:sp>
      <p:sp>
        <p:nvSpPr>
          <p:cNvPr id="3" name="Content Placeholder 2">
            <a:extLst>
              <a:ext uri="{FF2B5EF4-FFF2-40B4-BE49-F238E27FC236}">
                <a16:creationId xmlns:a16="http://schemas.microsoft.com/office/drawing/2014/main" id="{5C817362-3F3C-5B16-81BE-91A8B33CB9CC}"/>
              </a:ext>
            </a:extLst>
          </p:cNvPr>
          <p:cNvSpPr>
            <a:spLocks noGrp="1"/>
          </p:cNvSpPr>
          <p:nvPr>
            <p:ph idx="1"/>
          </p:nvPr>
        </p:nvSpPr>
        <p:spPr>
          <a:xfrm>
            <a:off x="827424" y="2343585"/>
            <a:ext cx="10554574" cy="3636511"/>
          </a:xfrm>
        </p:spPr>
        <p:txBody>
          <a:bodyPr>
            <a:normAutofit/>
          </a:bodyPr>
          <a:lstStyle/>
          <a:p>
            <a:pPr>
              <a:buFont typeface="Wingdings" panose="05000000000000000000" pitchFamily="2" charset="2"/>
              <a:buChar char="q"/>
            </a:pPr>
            <a:r>
              <a:rPr lang="en-US" dirty="0">
                <a:latin typeface="MS Reference Sans Serif" panose="020B0604030504040204" pitchFamily="34" charset="0"/>
              </a:rPr>
              <a:t>Payment of Commission</a:t>
            </a:r>
          </a:p>
          <a:p>
            <a:pPr lvl="1">
              <a:buFont typeface="Wingdings" panose="05000000000000000000" pitchFamily="2" charset="2"/>
              <a:buChar char="Ø"/>
            </a:pPr>
            <a:r>
              <a:rPr lang="en-US" dirty="0">
                <a:latin typeface="MS Reference Sans Serif" panose="020B0604030504040204" pitchFamily="34" charset="0"/>
              </a:rPr>
              <a:t>Commission is paid every Thursday following the receipt of funds, if the funds were received on or before Tuesday.  Otherwise, it will be paid the following Thursday</a:t>
            </a:r>
          </a:p>
          <a:p>
            <a:pPr lvl="1">
              <a:buFont typeface="Wingdings" panose="05000000000000000000" pitchFamily="2" charset="2"/>
              <a:buChar char="Ø"/>
            </a:pPr>
            <a:r>
              <a:rPr lang="en-US" dirty="0">
                <a:latin typeface="MS Reference Sans Serif" panose="020B0604030504040204" pitchFamily="34" charset="0"/>
              </a:rPr>
              <a:t>When the commission has been processed, a Commission Statement is sent to the agent reflecting the breakdown and calculation of the commission</a:t>
            </a:r>
          </a:p>
          <a:p>
            <a:pPr lvl="1">
              <a:buFont typeface="Wingdings" panose="05000000000000000000" pitchFamily="2" charset="2"/>
              <a:buChar char="Ø"/>
            </a:pPr>
            <a:r>
              <a:rPr lang="en-US" dirty="0">
                <a:latin typeface="MS Reference Sans Serif" panose="020B0604030504040204" pitchFamily="34" charset="0"/>
              </a:rPr>
              <a:t>Commissions can be accessed in Eagle</a:t>
            </a:r>
          </a:p>
          <a:p>
            <a:pPr marL="457200" lvl="1" indent="0">
              <a:buNone/>
            </a:pPr>
            <a:r>
              <a:rPr lang="en-US" dirty="0">
                <a:latin typeface="MS Reference Sans Serif" panose="020B0604030504040204" pitchFamily="34" charset="0"/>
              </a:rPr>
              <a:t>	-  </a:t>
            </a:r>
            <a:r>
              <a:rPr lang="en-US" dirty="0">
                <a:latin typeface="MS Reference Sans Serif" panose="020B0604030504040204" pitchFamily="34" charset="0"/>
                <a:hlinkClick r:id="rId2"/>
              </a:rPr>
              <a:t>Admin&gt;Reports&gt;Commission&gt;Agent Commissions</a:t>
            </a:r>
            <a:endParaRPr lang="en-US" dirty="0">
              <a:latin typeface="MS Reference Sans Serif" panose="020B0604030504040204" pitchFamily="34" charset="0"/>
            </a:endParaRPr>
          </a:p>
          <a:p>
            <a:pPr marL="457200" lvl="1" indent="0">
              <a:buNone/>
            </a:pPr>
            <a:r>
              <a:rPr lang="en-US" dirty="0">
                <a:latin typeface="MS Reference Sans Serif" panose="020B0604030504040204" pitchFamily="34" charset="0"/>
              </a:rPr>
              <a:t>	-  </a:t>
            </a:r>
            <a:r>
              <a:rPr lang="en-US" dirty="0">
                <a:latin typeface="MS Reference Sans Serif" panose="020B0604030504040204" pitchFamily="34" charset="0"/>
                <a:hlinkClick r:id="rId3"/>
              </a:rPr>
              <a:t>Admin&gt;Reports&gt;Commission&gt;Agent Deductions</a:t>
            </a:r>
            <a:endParaRPr lang="en-US" dirty="0">
              <a:latin typeface="MS Reference Sans Serif" panose="020B0604030504040204" pitchFamily="34" charset="0"/>
            </a:endParaRPr>
          </a:p>
          <a:p>
            <a:pPr marL="457200" lvl="1" indent="0">
              <a:buNone/>
            </a:pPr>
            <a:r>
              <a:rPr lang="en-US" dirty="0">
                <a:latin typeface="MS Reference Sans Serif" panose="020B0604030504040204" pitchFamily="34" charset="0"/>
              </a:rPr>
              <a:t>	-  Other deductions not related to the commission of the property being paid can be viewed under </a:t>
            </a:r>
            <a:r>
              <a:rPr lang="en-US" dirty="0">
                <a:latin typeface="MS Reference Sans Serif" panose="020B0604030504040204" pitchFamily="34" charset="0"/>
                <a:hlinkClick r:id="rId4"/>
              </a:rPr>
              <a:t>Admin&gt;Agent Ledgers</a:t>
            </a:r>
            <a:endParaRPr lang="en-US" dirty="0">
              <a:latin typeface="MS Reference Sans Serif" panose="020B0604030504040204" pitchFamily="34" charset="0"/>
            </a:endParaRPr>
          </a:p>
          <a:p>
            <a:pPr marL="457200" lvl="1" indent="0">
              <a:buNone/>
            </a:pPr>
            <a:endParaRPr lang="en-US" dirty="0"/>
          </a:p>
        </p:txBody>
      </p:sp>
    </p:spTree>
    <p:extLst>
      <p:ext uri="{BB962C8B-B14F-4D97-AF65-F5344CB8AC3E}">
        <p14:creationId xmlns:p14="http://schemas.microsoft.com/office/powerpoint/2010/main" val="3729422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24156-E77C-EC0B-E309-4DCBF9940833}"/>
              </a:ext>
            </a:extLst>
          </p:cNvPr>
          <p:cNvSpPr>
            <a:spLocks noGrp="1"/>
          </p:cNvSpPr>
          <p:nvPr>
            <p:ph type="title"/>
          </p:nvPr>
        </p:nvSpPr>
        <p:spPr/>
        <p:txBody>
          <a:bodyPr/>
          <a:lstStyle/>
          <a:p>
            <a:r>
              <a:rPr lang="en-US" dirty="0">
                <a:latin typeface="MS Reference Sans Serif" panose="020B0604030504040204" pitchFamily="34" charset="0"/>
              </a:rPr>
              <a:t>Commissions</a:t>
            </a:r>
          </a:p>
        </p:txBody>
      </p:sp>
      <p:sp>
        <p:nvSpPr>
          <p:cNvPr id="3" name="Content Placeholder 2">
            <a:extLst>
              <a:ext uri="{FF2B5EF4-FFF2-40B4-BE49-F238E27FC236}">
                <a16:creationId xmlns:a16="http://schemas.microsoft.com/office/drawing/2014/main" id="{7C27F54B-EF4E-B0B1-B087-919FFBB9ADC1}"/>
              </a:ext>
            </a:extLst>
          </p:cNvPr>
          <p:cNvSpPr>
            <a:spLocks noGrp="1"/>
          </p:cNvSpPr>
          <p:nvPr>
            <p:ph idx="1"/>
          </p:nvPr>
        </p:nvSpPr>
        <p:spPr>
          <a:xfrm>
            <a:off x="818712" y="2530197"/>
            <a:ext cx="10554574" cy="3636511"/>
          </a:xfrm>
        </p:spPr>
        <p:txBody>
          <a:bodyPr>
            <a:normAutofit fontScale="92500" lnSpcReduction="20000"/>
          </a:bodyPr>
          <a:lstStyle/>
          <a:p>
            <a:pPr>
              <a:buFont typeface="Wingdings" panose="05000000000000000000" pitchFamily="2" charset="2"/>
              <a:buChar char="q"/>
            </a:pPr>
            <a:r>
              <a:rPr lang="en-US" dirty="0">
                <a:latin typeface="MS Reference Sans Serif" panose="020B0604030504040204" pitchFamily="34" charset="0"/>
              </a:rPr>
              <a:t>Commission Calculation:</a:t>
            </a:r>
          </a:p>
          <a:p>
            <a:pPr marL="0" indent="0">
              <a:buNone/>
            </a:pPr>
            <a:r>
              <a:rPr lang="en-US" dirty="0">
                <a:latin typeface="MS Reference Sans Serif" panose="020B0604030504040204" pitchFamily="34" charset="0"/>
              </a:rPr>
              <a:t>		Agent Split (90% of Agent Allocation)								16,200.00</a:t>
            </a:r>
          </a:p>
          <a:p>
            <a:pPr marL="0" indent="0">
              <a:buNone/>
            </a:pPr>
            <a:r>
              <a:rPr lang="en-US" dirty="0">
                <a:latin typeface="MS Reference Sans Serif" panose="020B0604030504040204" pitchFamily="34" charset="0"/>
              </a:rPr>
              <a:t>		Less Agent Deductions on Commission:</a:t>
            </a:r>
          </a:p>
          <a:p>
            <a:pPr marL="0" indent="0">
              <a:buNone/>
            </a:pPr>
            <a:r>
              <a:rPr lang="en-US" dirty="0">
                <a:latin typeface="MS Reference Sans Serif" panose="020B0604030504040204" pitchFamily="34" charset="0"/>
              </a:rPr>
              <a:t>		Balance on Advertising Expenses</a:t>
            </a:r>
          </a:p>
          <a:p>
            <a:pPr marL="0" indent="0">
              <a:buNone/>
            </a:pPr>
            <a:r>
              <a:rPr lang="en-US" dirty="0">
                <a:latin typeface="MS Reference Sans Serif" panose="020B0604030504040204" pitchFamily="34" charset="0"/>
              </a:rPr>
              <a:t>			Marketing Money Received (APA + VPA)	 	 1,910.00			</a:t>
            </a:r>
          </a:p>
          <a:p>
            <a:pPr marL="0" indent="0">
              <a:buNone/>
            </a:pPr>
            <a:r>
              <a:rPr lang="en-US" dirty="0">
                <a:latin typeface="MS Reference Sans Serif" panose="020B0604030504040204" pitchFamily="34" charset="0"/>
              </a:rPr>
              <a:t>			Less Advertising Spend						</a:t>
            </a:r>
            <a:r>
              <a:rPr lang="en-US" u="sng" dirty="0">
                <a:latin typeface="MS Reference Sans Serif" panose="020B0604030504040204" pitchFamily="34" charset="0"/>
              </a:rPr>
              <a:t>(2,023.77)</a:t>
            </a:r>
            <a:r>
              <a:rPr lang="en-US" dirty="0">
                <a:latin typeface="MS Reference Sans Serif" panose="020B0604030504040204" pitchFamily="34" charset="0"/>
              </a:rPr>
              <a:t>		   (113.77)</a:t>
            </a:r>
          </a:p>
          <a:p>
            <a:pPr marL="0" indent="0">
              <a:buNone/>
            </a:pPr>
            <a:r>
              <a:rPr lang="en-US" dirty="0">
                <a:latin typeface="MS Reference Sans Serif" panose="020B0604030504040204" pitchFamily="34" charset="0"/>
              </a:rPr>
              <a:t>		Other Deductions, if any		          								 </a:t>
            </a:r>
            <a:r>
              <a:rPr lang="en-US" u="sng" dirty="0">
                <a:latin typeface="MS Reference Sans Serif" panose="020B0604030504040204" pitchFamily="34" charset="0"/>
              </a:rPr>
              <a:t>	   0.00</a:t>
            </a:r>
            <a:r>
              <a:rPr lang="en-US" dirty="0">
                <a:latin typeface="MS Reference Sans Serif" panose="020B0604030504040204" pitchFamily="34" charset="0"/>
              </a:rPr>
              <a:t>							</a:t>
            </a:r>
          </a:p>
          <a:p>
            <a:pPr marL="0" indent="0">
              <a:buNone/>
            </a:pPr>
            <a:r>
              <a:rPr lang="en-US" dirty="0">
                <a:latin typeface="MS Reference Sans Serif" panose="020B0604030504040204" pitchFamily="34" charset="0"/>
              </a:rPr>
              <a:t>		Net Agent Commission											 </a:t>
            </a:r>
            <a:r>
              <a:rPr lang="en-US" u="sng" dirty="0">
                <a:latin typeface="MS Reference Sans Serif" panose="020B0604030504040204" pitchFamily="34" charset="0"/>
              </a:rPr>
              <a:t>16,086.23</a:t>
            </a:r>
          </a:p>
          <a:p>
            <a:pPr marL="0" indent="0">
              <a:buNone/>
            </a:pPr>
            <a:endParaRPr lang="en-US" dirty="0">
              <a:latin typeface="MS Reference Sans Serif" panose="020B0604030504040204" pitchFamily="34" charset="0"/>
            </a:endParaRPr>
          </a:p>
          <a:p>
            <a:pPr marL="0" indent="0">
              <a:buNone/>
            </a:pPr>
            <a:r>
              <a:rPr lang="en-US" dirty="0">
                <a:latin typeface="MS Reference Sans Serif" panose="020B0604030504040204" pitchFamily="34" charset="0"/>
              </a:rPr>
              <a:t>	</a:t>
            </a:r>
          </a:p>
          <a:p>
            <a:pPr marL="0" indent="0">
              <a:buNone/>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4283792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7A91D-C67A-63DB-9314-0CA8A25E7375}"/>
              </a:ext>
            </a:extLst>
          </p:cNvPr>
          <p:cNvSpPr>
            <a:spLocks noGrp="1"/>
          </p:cNvSpPr>
          <p:nvPr>
            <p:ph type="title"/>
          </p:nvPr>
        </p:nvSpPr>
        <p:spPr/>
        <p:txBody>
          <a:bodyPr/>
          <a:lstStyle/>
          <a:p>
            <a:r>
              <a:rPr lang="en-US" dirty="0">
                <a:latin typeface="MS Reference Sans Serif" panose="020B0604030504040204" pitchFamily="34" charset="0"/>
              </a:rPr>
              <a:t>Advertising</a:t>
            </a:r>
          </a:p>
        </p:txBody>
      </p:sp>
      <p:sp>
        <p:nvSpPr>
          <p:cNvPr id="3" name="Content Placeholder 2">
            <a:extLst>
              <a:ext uri="{FF2B5EF4-FFF2-40B4-BE49-F238E27FC236}">
                <a16:creationId xmlns:a16="http://schemas.microsoft.com/office/drawing/2014/main" id="{C405CA9F-7268-FDDA-F23B-C27A45CC91B0}"/>
              </a:ext>
            </a:extLst>
          </p:cNvPr>
          <p:cNvSpPr>
            <a:spLocks noGrp="1"/>
          </p:cNvSpPr>
          <p:nvPr>
            <p:ph idx="1"/>
          </p:nvPr>
        </p:nvSpPr>
        <p:spPr>
          <a:xfrm>
            <a:off x="827424" y="2380907"/>
            <a:ext cx="10554574" cy="3636511"/>
          </a:xfrm>
        </p:spPr>
        <p:txBody>
          <a:bodyPr>
            <a:normAutofit fontScale="70000" lnSpcReduction="20000"/>
          </a:bodyPr>
          <a:lstStyle/>
          <a:p>
            <a:pPr>
              <a:buFont typeface="Wingdings" panose="05000000000000000000" pitchFamily="2" charset="2"/>
              <a:buChar char="q"/>
            </a:pPr>
            <a:r>
              <a:rPr lang="en-US" dirty="0">
                <a:latin typeface="MS Reference Sans Serif" panose="020B0604030504040204" pitchFamily="34" charset="0"/>
              </a:rPr>
              <a:t>Vendor Paid Upfront Marketing</a:t>
            </a:r>
          </a:p>
          <a:p>
            <a:pPr lvl="1">
              <a:buFont typeface="Wingdings" panose="05000000000000000000" pitchFamily="2" charset="2"/>
              <a:buChar char="Ø"/>
            </a:pPr>
            <a:r>
              <a:rPr lang="en-US" dirty="0">
                <a:latin typeface="MS Reference Sans Serif" panose="020B0604030504040204" pitchFamily="34" charset="0"/>
              </a:rPr>
              <a:t>Vendor is required to pay the marketing costs prior to launch</a:t>
            </a:r>
          </a:p>
          <a:p>
            <a:pPr lvl="1">
              <a:buFont typeface="Wingdings" panose="05000000000000000000" pitchFamily="2" charset="2"/>
              <a:buChar char="Ø"/>
            </a:pPr>
            <a:r>
              <a:rPr lang="en-US" dirty="0">
                <a:latin typeface="MS Reference Sans Serif" panose="020B0604030504040204" pitchFamily="34" charset="0"/>
              </a:rPr>
              <a:t>Accounts to issue receipt to the vendor for every marketing money received</a:t>
            </a:r>
          </a:p>
          <a:p>
            <a:pPr lvl="1">
              <a:buFont typeface="Wingdings" panose="05000000000000000000" pitchFamily="2" charset="2"/>
              <a:buChar char="Ø"/>
            </a:pPr>
            <a:r>
              <a:rPr lang="en-US" dirty="0">
                <a:latin typeface="MS Reference Sans Serif" panose="020B0604030504040204" pitchFamily="34" charset="0"/>
              </a:rPr>
              <a:t>Eagle&gt;Properties&gt;Listings&gt;Property Details is updated by the accounts for the marketing money received</a:t>
            </a:r>
          </a:p>
          <a:p>
            <a:pPr>
              <a:buFont typeface="Wingdings" panose="05000000000000000000" pitchFamily="2" charset="2"/>
              <a:buChar char="q"/>
            </a:pPr>
            <a:r>
              <a:rPr lang="en-US" dirty="0">
                <a:latin typeface="MS Reference Sans Serif" panose="020B0604030504040204" pitchFamily="34" charset="0"/>
              </a:rPr>
              <a:t>Agent Paid Upfront Marketing</a:t>
            </a:r>
          </a:p>
          <a:p>
            <a:pPr lvl="1">
              <a:buFont typeface="Wingdings" panose="05000000000000000000" pitchFamily="2" charset="2"/>
              <a:buChar char="Ø"/>
            </a:pPr>
            <a:r>
              <a:rPr lang="en-US" dirty="0">
                <a:latin typeface="MS Reference Sans Serif" panose="020B0604030504040204" pitchFamily="34" charset="0"/>
              </a:rPr>
              <a:t>Due within 10 days of the property going live</a:t>
            </a:r>
          </a:p>
          <a:p>
            <a:pPr lvl="1">
              <a:buFont typeface="Wingdings" panose="05000000000000000000" pitchFamily="2" charset="2"/>
              <a:buChar char="Ø"/>
            </a:pPr>
            <a:r>
              <a:rPr lang="en-US" dirty="0">
                <a:latin typeface="MS Reference Sans Serif" panose="020B0604030504040204" pitchFamily="34" charset="0"/>
              </a:rPr>
              <a:t>The agent has the option to transfer money to </a:t>
            </a:r>
            <a:r>
              <a:rPr lang="en-US" dirty="0" err="1">
                <a:latin typeface="MS Reference Sans Serif" panose="020B0604030504040204" pitchFamily="34" charset="0"/>
              </a:rPr>
              <a:t>Ownly’s</a:t>
            </a:r>
            <a:r>
              <a:rPr lang="en-US" dirty="0">
                <a:latin typeface="MS Reference Sans Serif" panose="020B0604030504040204" pitchFamily="34" charset="0"/>
              </a:rPr>
              <a:t> account or for convenience, we can charge your credit card automatically. </a:t>
            </a:r>
          </a:p>
          <a:p>
            <a:pPr lvl="1">
              <a:buFont typeface="Wingdings" panose="05000000000000000000" pitchFamily="2" charset="2"/>
              <a:buChar char="Ø"/>
            </a:pPr>
            <a:r>
              <a:rPr lang="en-US" dirty="0">
                <a:latin typeface="MS Reference Sans Serif" panose="020B0604030504040204" pitchFamily="34" charset="0"/>
              </a:rPr>
              <a:t>If the agent provided the authorization on charging to cc and provided notes in Eagle, accounts will send an invoice to the agent and will notify the agent prior to charging cc</a:t>
            </a:r>
          </a:p>
          <a:p>
            <a:pPr lvl="1">
              <a:buFont typeface="Wingdings" panose="05000000000000000000" pitchFamily="2" charset="2"/>
              <a:buChar char="Ø"/>
            </a:pPr>
            <a:r>
              <a:rPr lang="en-US" dirty="0">
                <a:latin typeface="MS Reference Sans Serif" panose="020B0604030504040204" pitchFamily="34" charset="0"/>
              </a:rPr>
              <a:t>Accounts to issue receipt to the agent for every marketing money received</a:t>
            </a:r>
          </a:p>
          <a:p>
            <a:pPr lvl="1">
              <a:buFont typeface="Wingdings" panose="05000000000000000000" pitchFamily="2" charset="2"/>
              <a:buChar char="Ø"/>
            </a:pPr>
            <a:r>
              <a:rPr lang="en-US" dirty="0">
                <a:latin typeface="MS Reference Sans Serif" panose="020B0604030504040204" pitchFamily="34" charset="0"/>
              </a:rPr>
              <a:t>Eagle&gt;Properties&gt;Listings&gt;Property Details is updated by the accounts for the marketing money received or marketing charged against agent’s cc</a:t>
            </a:r>
          </a:p>
          <a:p>
            <a:pPr>
              <a:buFont typeface="Wingdings" panose="05000000000000000000" pitchFamily="2" charset="2"/>
              <a:buChar char="q"/>
            </a:pPr>
            <a:r>
              <a:rPr lang="en-US" dirty="0">
                <a:latin typeface="MS Reference Sans Serif" panose="020B0604030504040204" pitchFamily="34" charset="0"/>
              </a:rPr>
              <a:t>Loading of Property Marketing to Eagle</a:t>
            </a:r>
          </a:p>
          <a:p>
            <a:pPr lvl="1">
              <a:buFont typeface="Wingdings" panose="05000000000000000000" pitchFamily="2" charset="2"/>
              <a:buChar char="Ø"/>
            </a:pPr>
            <a:r>
              <a:rPr lang="en-US" dirty="0">
                <a:latin typeface="MS Reference Sans Serif" panose="020B0604030504040204" pitchFamily="34" charset="0"/>
              </a:rPr>
              <a:t>All marketing expenses of the property are uploaded to Eagle by the Agents</a:t>
            </a:r>
          </a:p>
          <a:p>
            <a:pPr lvl="1">
              <a:buFont typeface="Wingdings" panose="05000000000000000000" pitchFamily="2" charset="2"/>
              <a:buChar char="Ø"/>
            </a:pPr>
            <a:r>
              <a:rPr lang="en-US" dirty="0">
                <a:latin typeface="MS Reference Sans Serif" panose="020B0604030504040204" pitchFamily="34" charset="0"/>
              </a:rPr>
              <a:t>These are reconciled by the accounts team once billing/invoice is received by the supplier or service provider</a:t>
            </a:r>
          </a:p>
          <a:p>
            <a:endParaRPr lang="en-US" dirty="0"/>
          </a:p>
        </p:txBody>
      </p:sp>
    </p:spTree>
    <p:extLst>
      <p:ext uri="{BB962C8B-B14F-4D97-AF65-F5344CB8AC3E}">
        <p14:creationId xmlns:p14="http://schemas.microsoft.com/office/powerpoint/2010/main" val="4183745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08B03-C025-F0F8-87A5-742EAB5653BA}"/>
              </a:ext>
            </a:extLst>
          </p:cNvPr>
          <p:cNvSpPr>
            <a:spLocks noGrp="1"/>
          </p:cNvSpPr>
          <p:nvPr>
            <p:ph type="title"/>
          </p:nvPr>
        </p:nvSpPr>
        <p:spPr/>
        <p:txBody>
          <a:bodyPr/>
          <a:lstStyle/>
          <a:p>
            <a:r>
              <a:rPr lang="en-US" dirty="0">
                <a:latin typeface="MS Reference Sans Serif" panose="020B0604030504040204" pitchFamily="34" charset="0"/>
              </a:rPr>
              <a:t>Smartly Set-up</a:t>
            </a:r>
          </a:p>
        </p:txBody>
      </p:sp>
      <p:sp>
        <p:nvSpPr>
          <p:cNvPr id="4" name="Content Placeholder 3">
            <a:extLst>
              <a:ext uri="{FF2B5EF4-FFF2-40B4-BE49-F238E27FC236}">
                <a16:creationId xmlns:a16="http://schemas.microsoft.com/office/drawing/2014/main" id="{ABF5A1B8-B732-F2E2-D517-031C485A14E0}"/>
              </a:ext>
            </a:extLst>
          </p:cNvPr>
          <p:cNvSpPr>
            <a:spLocks noGrp="1"/>
          </p:cNvSpPr>
          <p:nvPr>
            <p:ph idx="1"/>
          </p:nvPr>
        </p:nvSpPr>
        <p:spPr>
          <a:xfrm>
            <a:off x="827424" y="2589680"/>
            <a:ext cx="10554574" cy="3636511"/>
          </a:xfrm>
        </p:spPr>
        <p:txBody>
          <a:bodyPr>
            <a:normAutofit/>
          </a:bodyPr>
          <a:lstStyle/>
          <a:p>
            <a:pPr>
              <a:buFont typeface="Wingdings" panose="05000000000000000000" pitchFamily="2" charset="2"/>
              <a:buChar char="Ø"/>
            </a:pPr>
            <a:r>
              <a:rPr lang="en-US" dirty="0">
                <a:latin typeface="MS Reference Sans Serif" panose="020B0604030504040204" pitchFamily="34" charset="0"/>
              </a:rPr>
              <a:t>Receive an email to set up your password. Your email address is set as your username.</a:t>
            </a:r>
          </a:p>
          <a:p>
            <a:pPr>
              <a:buFont typeface="Wingdings" panose="05000000000000000000" pitchFamily="2" charset="2"/>
              <a:buChar char="Ø"/>
            </a:pPr>
            <a:r>
              <a:rPr lang="en-US" dirty="0">
                <a:latin typeface="MS Reference Sans Serif" panose="020B0604030504040204" pitchFamily="34" charset="0"/>
              </a:rPr>
              <a:t>Download the Smartly app.</a:t>
            </a:r>
          </a:p>
          <a:p>
            <a:pPr>
              <a:buFont typeface="Wingdings" panose="05000000000000000000" pitchFamily="2" charset="2"/>
              <a:buChar char="Ø"/>
            </a:pPr>
            <a:r>
              <a:rPr lang="en-US" dirty="0">
                <a:latin typeface="MS Reference Sans Serif" panose="020B0604030504040204" pitchFamily="34" charset="0"/>
              </a:rPr>
              <a:t>The first time you log in to the mobile app, you’ll be prompted to create a PIN, so you don’t need to put in your username and password each time you want to use it. </a:t>
            </a:r>
          </a:p>
          <a:p>
            <a:pPr>
              <a:buFont typeface="Wingdings" panose="05000000000000000000" pitchFamily="2" charset="2"/>
              <a:buChar char="Ø"/>
            </a:pPr>
            <a:r>
              <a:rPr lang="en-US" dirty="0">
                <a:latin typeface="MS Reference Sans Serif" panose="020B0604030504040204" pitchFamily="34" charset="0"/>
              </a:rPr>
              <a:t>Once your password is set, you can access your pay information at any time in </a:t>
            </a:r>
            <a:r>
              <a:rPr lang="en-US" dirty="0" err="1">
                <a:latin typeface="MS Reference Sans Serif" panose="020B0604030504040204" pitchFamily="34" charset="0"/>
              </a:rPr>
              <a:t>Payslips</a:t>
            </a:r>
            <a:r>
              <a:rPr lang="en-US" dirty="0">
                <a:latin typeface="MS Reference Sans Serif" panose="020B0604030504040204" pitchFamily="34" charset="0"/>
              </a:rPr>
              <a:t>.</a:t>
            </a:r>
          </a:p>
          <a:p>
            <a:pPr>
              <a:buFont typeface="Wingdings" panose="05000000000000000000" pitchFamily="2" charset="2"/>
              <a:buChar char="Ø"/>
            </a:pPr>
            <a:r>
              <a:rPr lang="en-US" dirty="0">
                <a:latin typeface="MS Reference Sans Serif" panose="020B0604030504040204" pitchFamily="34" charset="0"/>
              </a:rPr>
              <a:t>Your personal information is already entered, and you can easily view this at any time. If you need to update your contact information, bank account or tax code, you will need to contact Accounts.</a:t>
            </a:r>
          </a:p>
          <a:p>
            <a:endParaRPr lang="en-US" dirty="0"/>
          </a:p>
          <a:p>
            <a:endParaRPr lang="en-US" dirty="0"/>
          </a:p>
        </p:txBody>
      </p:sp>
    </p:spTree>
    <p:extLst>
      <p:ext uri="{BB962C8B-B14F-4D97-AF65-F5344CB8AC3E}">
        <p14:creationId xmlns:p14="http://schemas.microsoft.com/office/powerpoint/2010/main" val="2467614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563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86AC9-EB53-9345-4863-37F09DBB802F}"/>
              </a:ext>
            </a:extLst>
          </p:cNvPr>
          <p:cNvSpPr>
            <a:spLocks noGrp="1"/>
          </p:cNvSpPr>
          <p:nvPr>
            <p:ph type="title"/>
          </p:nvPr>
        </p:nvSpPr>
        <p:spPr/>
        <p:txBody>
          <a:bodyPr/>
          <a:lstStyle/>
          <a:p>
            <a:r>
              <a:rPr lang="en-US" sz="7200" dirty="0">
                <a:latin typeface="MS Reference Sans Serif" panose="020B0604030504040204" pitchFamily="34" charset="0"/>
              </a:rPr>
              <a:t>Agenda</a:t>
            </a:r>
          </a:p>
        </p:txBody>
      </p:sp>
      <p:sp>
        <p:nvSpPr>
          <p:cNvPr id="3" name="Content Placeholder 2">
            <a:extLst>
              <a:ext uri="{FF2B5EF4-FFF2-40B4-BE49-F238E27FC236}">
                <a16:creationId xmlns:a16="http://schemas.microsoft.com/office/drawing/2014/main" id="{4A6D6B7C-016E-5F29-F912-1406BE90A817}"/>
              </a:ext>
            </a:extLst>
          </p:cNvPr>
          <p:cNvSpPr>
            <a:spLocks noGrp="1"/>
          </p:cNvSpPr>
          <p:nvPr>
            <p:ph idx="1"/>
          </p:nvPr>
        </p:nvSpPr>
        <p:spPr>
          <a:xfrm>
            <a:off x="634481" y="1875452"/>
            <a:ext cx="10916817" cy="4627985"/>
          </a:xfrm>
        </p:spPr>
        <p:txBody>
          <a:bodyPr>
            <a:normAutofit lnSpcReduction="10000"/>
          </a:bodyPr>
          <a:lstStyle/>
          <a:p>
            <a:pPr marL="342900" marR="0" lvl="0" indent="-342900">
              <a:lnSpc>
                <a:spcPct val="107000"/>
              </a:lnSpc>
              <a:spcBef>
                <a:spcPts val="0"/>
              </a:spcBef>
              <a:spcAft>
                <a:spcPts val="0"/>
              </a:spcAft>
              <a:buFont typeface="+mj-lt"/>
              <a:buAutoNum type="arabicPeriod"/>
            </a:pPr>
            <a:endParaRPr lang="en-US" sz="1600" dirty="0">
              <a:effectLst/>
              <a:latin typeface="MS Reference Sans Serif" panose="020B060403050404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sz="1600" dirty="0">
              <a:effectLst/>
              <a:latin typeface="MS Reference Sans Serif" panose="020B060403050404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Unconditional Sale </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Deposits</a:t>
            </a:r>
          </a:p>
          <a:p>
            <a:pPr marL="742950" marR="0" lvl="1" indent="-285750">
              <a:lnSpc>
                <a:spcPct val="107000"/>
              </a:lnSpc>
              <a:spcBef>
                <a:spcPts val="0"/>
              </a:spcBef>
              <a:spcAft>
                <a:spcPts val="0"/>
              </a:spcAft>
              <a:buFont typeface="+mj-lt"/>
              <a:buAutoNum type="alphaUcPeriod"/>
            </a:pPr>
            <a:r>
              <a:rPr lang="en-US" dirty="0">
                <a:effectLst/>
                <a:latin typeface="MS Reference Sans Serif" panose="020B0604030504040204" pitchFamily="34" charset="0"/>
                <a:ea typeface="Calibri" panose="020F0502020204030204" pitchFamily="34" charset="0"/>
                <a:cs typeface="Times New Roman" panose="02020603050405020304" pitchFamily="18" charset="0"/>
              </a:rPr>
              <a:t>Deposit Instructions</a:t>
            </a:r>
          </a:p>
          <a:p>
            <a:pPr marL="742950" marR="0" lvl="1" indent="-285750">
              <a:lnSpc>
                <a:spcPct val="107000"/>
              </a:lnSpc>
              <a:spcBef>
                <a:spcPts val="0"/>
              </a:spcBef>
              <a:spcAft>
                <a:spcPts val="0"/>
              </a:spcAft>
              <a:buFont typeface="+mj-lt"/>
              <a:buAutoNum type="alphaUcPeriod"/>
            </a:pPr>
            <a:r>
              <a:rPr lang="en-US" dirty="0">
                <a:effectLst/>
                <a:latin typeface="MS Reference Sans Serif" panose="020B0604030504040204" pitchFamily="34" charset="0"/>
                <a:ea typeface="Calibri" panose="020F0502020204030204" pitchFamily="34" charset="0"/>
                <a:cs typeface="Times New Roman" panose="02020603050405020304" pitchFamily="18" charset="0"/>
              </a:rPr>
              <a:t>Release of Deposit Requirements</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10 Days in Trust</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Early Release</a:t>
            </a:r>
          </a:p>
          <a:p>
            <a:pPr lvl="2" indent="-342900">
              <a:lnSpc>
                <a:spcPct val="107000"/>
              </a:lnSpc>
              <a:spcBef>
                <a:spcPts val="0"/>
              </a:spcBef>
              <a:spcAft>
                <a:spcPts val="0"/>
              </a:spcAft>
              <a:buFont typeface="Wingdings" panose="05000000000000000000" pitchFamily="2" charset="2"/>
              <a:buChar char=""/>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Unit Title Property</a:t>
            </a:r>
          </a:p>
          <a:p>
            <a:pPr marL="742950" marR="0" lvl="1" indent="-285750">
              <a:lnSpc>
                <a:spcPct val="107000"/>
              </a:lnSpc>
              <a:spcBef>
                <a:spcPts val="0"/>
              </a:spcBef>
              <a:spcAft>
                <a:spcPts val="0"/>
              </a:spcAft>
              <a:buFont typeface="+mj-lt"/>
              <a:buAutoNum type="alphaUcPeriod"/>
            </a:pPr>
            <a:r>
              <a:rPr lang="en-US" dirty="0">
                <a:effectLst/>
                <a:latin typeface="MS Reference Sans Serif" panose="020B0604030504040204" pitchFamily="34" charset="0"/>
                <a:ea typeface="Calibri" panose="020F0502020204030204" pitchFamily="34" charset="0"/>
                <a:cs typeface="Times New Roman" panose="02020603050405020304" pitchFamily="18" charset="0"/>
              </a:rPr>
              <a:t>Release of Deposit</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No Deposit Contracts</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Commissions</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Payment of Commission</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Commission Calculation</a:t>
            </a:r>
          </a:p>
          <a:p>
            <a:pPr marL="342900" marR="0" lvl="0" indent="-342900">
              <a:lnSpc>
                <a:spcPct val="107000"/>
              </a:lnSpc>
              <a:spcBef>
                <a:spcPts val="0"/>
              </a:spcBef>
              <a:spcAft>
                <a:spcPts val="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Advertising</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Agent Paid Upfront Marketing</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Vendor Paid Upfront Marketing</a:t>
            </a:r>
          </a:p>
          <a:p>
            <a:pPr lvl="1" indent="-342900">
              <a:lnSpc>
                <a:spcPct val="107000"/>
              </a:lnSpc>
              <a:spcBef>
                <a:spcPts val="0"/>
              </a:spcBef>
              <a:spcAft>
                <a:spcPts val="0"/>
              </a:spcAft>
              <a:buFont typeface="+mj-lt"/>
              <a:buAutoNum type="alphaUcPeriod"/>
            </a:pPr>
            <a:r>
              <a:rPr lang="en-US" sz="1400" dirty="0">
                <a:effectLst/>
                <a:latin typeface="MS Reference Sans Serif" panose="020B0604030504040204" pitchFamily="34" charset="0"/>
                <a:ea typeface="Calibri" panose="020F0502020204030204" pitchFamily="34" charset="0"/>
                <a:cs typeface="Times New Roman" panose="02020603050405020304" pitchFamily="18" charset="0"/>
              </a:rPr>
              <a:t>Loading of Property Marketing to Eagle</a:t>
            </a:r>
          </a:p>
          <a:p>
            <a:pPr marL="342900" marR="0" lvl="0" indent="-342900">
              <a:lnSpc>
                <a:spcPct val="107000"/>
              </a:lnSpc>
              <a:spcBef>
                <a:spcPts val="0"/>
              </a:spcBef>
              <a:spcAft>
                <a:spcPts val="800"/>
              </a:spcAft>
              <a:buFont typeface="+mj-lt"/>
              <a:buAutoNum type="arabicPeriod"/>
            </a:pPr>
            <a:r>
              <a:rPr lang="en-US" sz="1600" dirty="0">
                <a:effectLst/>
                <a:latin typeface="MS Reference Sans Serif" panose="020B0604030504040204" pitchFamily="34" charset="0"/>
                <a:ea typeface="Calibri" panose="020F0502020204030204" pitchFamily="34" charset="0"/>
                <a:cs typeface="Times New Roman" panose="02020603050405020304" pitchFamily="18" charset="0"/>
              </a:rPr>
              <a:t>Smartly Set-up</a:t>
            </a:r>
          </a:p>
        </p:txBody>
      </p:sp>
    </p:spTree>
    <p:extLst>
      <p:ext uri="{BB962C8B-B14F-4D97-AF65-F5344CB8AC3E}">
        <p14:creationId xmlns:p14="http://schemas.microsoft.com/office/powerpoint/2010/main" val="372917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6B2B-2610-618D-EC28-E66C523CD886}"/>
              </a:ext>
            </a:extLst>
          </p:cNvPr>
          <p:cNvSpPr>
            <a:spLocks noGrp="1"/>
          </p:cNvSpPr>
          <p:nvPr>
            <p:ph type="title"/>
          </p:nvPr>
        </p:nvSpPr>
        <p:spPr>
          <a:xfrm>
            <a:off x="818712" y="409865"/>
            <a:ext cx="10571998" cy="970450"/>
          </a:xfrm>
        </p:spPr>
        <p:txBody>
          <a:bodyPr/>
          <a:lstStyle/>
          <a:p>
            <a:r>
              <a:rPr lang="en-US" sz="4000" dirty="0">
                <a:effectLst/>
                <a:latin typeface="MS Reference Sans Serif" panose="020B0604030504040204" pitchFamily="34" charset="0"/>
                <a:ea typeface="Calibri" panose="020F0502020204030204" pitchFamily="34" charset="0"/>
                <a:cs typeface="Times New Roman" panose="02020603050405020304" pitchFamily="18" charset="0"/>
              </a:rPr>
              <a:t>Unconditional Sale </a:t>
            </a:r>
            <a:endParaRPr lang="en-US" dirty="0"/>
          </a:p>
        </p:txBody>
      </p:sp>
      <p:sp>
        <p:nvSpPr>
          <p:cNvPr id="3" name="Content Placeholder 2">
            <a:extLst>
              <a:ext uri="{FF2B5EF4-FFF2-40B4-BE49-F238E27FC236}">
                <a16:creationId xmlns:a16="http://schemas.microsoft.com/office/drawing/2014/main" id="{EE74CB3C-E6AB-620E-B9BF-31FB04BBB92B}"/>
              </a:ext>
            </a:extLst>
          </p:cNvPr>
          <p:cNvSpPr>
            <a:spLocks noGrp="1"/>
          </p:cNvSpPr>
          <p:nvPr>
            <p:ph idx="1"/>
          </p:nvPr>
        </p:nvSpPr>
        <p:spPr/>
        <p:txBody>
          <a:bodyPr/>
          <a:lstStyle/>
          <a:p>
            <a:pPr>
              <a:buFont typeface="Wingdings" panose="05000000000000000000" pitchFamily="2" charset="2"/>
              <a:buChar char="q"/>
            </a:pPr>
            <a:r>
              <a:rPr lang="en-US" dirty="0">
                <a:solidFill>
                  <a:schemeClr val="accent1">
                    <a:lumMod val="60000"/>
                    <a:lumOff val="40000"/>
                  </a:schemeClr>
                </a:solidFill>
                <a:latin typeface="MS Reference Sans Serif" panose="020B0604030504040204" pitchFamily="34" charset="0"/>
              </a:rPr>
              <a:t>Agent ticks “All conditions met” in Eagle</a:t>
            </a:r>
          </a:p>
          <a:p>
            <a:pPr>
              <a:buFont typeface="Wingdings" panose="05000000000000000000" pitchFamily="2" charset="2"/>
              <a:buChar char="q"/>
            </a:pPr>
            <a:r>
              <a:rPr lang="en-US" dirty="0">
                <a:latin typeface="MS Reference Sans Serif" panose="020B0604030504040204" pitchFamily="34" charset="0"/>
              </a:rPr>
              <a:t>Accounts will receive an email notification that the property has gone unconditional</a:t>
            </a:r>
          </a:p>
          <a:p>
            <a:pPr>
              <a:buFont typeface="Wingdings" panose="05000000000000000000" pitchFamily="2" charset="2"/>
              <a:buChar char="q"/>
            </a:pPr>
            <a:r>
              <a:rPr lang="en-US" dirty="0">
                <a:latin typeface="MS Reference Sans Serif" panose="020B0604030504040204" pitchFamily="34" charset="0"/>
              </a:rPr>
              <a:t>Accounts will download from Eagle the copy of Sale and Purchase Agreement</a:t>
            </a:r>
          </a:p>
          <a:p>
            <a:pPr>
              <a:buFont typeface="Wingdings" panose="05000000000000000000" pitchFamily="2" charset="2"/>
              <a:buChar char="q"/>
            </a:pPr>
            <a:r>
              <a:rPr lang="en-US" dirty="0">
                <a:latin typeface="MS Reference Sans Serif" panose="020B0604030504040204" pitchFamily="34" charset="0"/>
              </a:rPr>
              <a:t>Sale and Purchase Agreement will be reviewed by accounts and will check for the deposit terms:</a:t>
            </a:r>
          </a:p>
          <a:p>
            <a:pPr lvl="1">
              <a:buFont typeface="Wingdings" panose="05000000000000000000" pitchFamily="2" charset="2"/>
              <a:buChar char="Ø"/>
            </a:pPr>
            <a:r>
              <a:rPr lang="en-US" sz="1800" dirty="0">
                <a:latin typeface="MS Reference Sans Serif" panose="020B0604030504040204" pitchFamily="34" charset="0"/>
              </a:rPr>
              <a:t>Contracts with deposits </a:t>
            </a:r>
          </a:p>
          <a:p>
            <a:pPr lvl="1">
              <a:buFont typeface="Wingdings" panose="05000000000000000000" pitchFamily="2" charset="2"/>
              <a:buChar char="Ø"/>
            </a:pPr>
            <a:r>
              <a:rPr lang="en-US" sz="1800" dirty="0">
                <a:latin typeface="MS Reference Sans Serif" panose="020B0604030504040204" pitchFamily="34" charset="0"/>
              </a:rPr>
              <a:t>No deposit contracts</a:t>
            </a:r>
          </a:p>
          <a:p>
            <a:pPr marL="0" indent="0">
              <a:buNone/>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35164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B4A0588-F149-7E8B-EA7F-905A4A48CCE5}"/>
              </a:ext>
            </a:extLst>
          </p:cNvPr>
          <p:cNvSpPr>
            <a:spLocks noGrp="1"/>
          </p:cNvSpPr>
          <p:nvPr>
            <p:ph type="title"/>
          </p:nvPr>
        </p:nvSpPr>
        <p:spPr/>
        <p:txBody>
          <a:bodyPr/>
          <a:lstStyle/>
          <a:p>
            <a:r>
              <a:rPr lang="en-US" dirty="0">
                <a:latin typeface="MS Reference Sans Serif" panose="020B0604030504040204" pitchFamily="34" charset="0"/>
              </a:rPr>
              <a:t>Deposits</a:t>
            </a:r>
          </a:p>
        </p:txBody>
      </p:sp>
      <p:sp>
        <p:nvSpPr>
          <p:cNvPr id="2" name="Content Placeholder 1">
            <a:extLst>
              <a:ext uri="{FF2B5EF4-FFF2-40B4-BE49-F238E27FC236}">
                <a16:creationId xmlns:a16="http://schemas.microsoft.com/office/drawing/2014/main" id="{E8FD6E87-08A4-64D8-287F-29A7FFCDA7B8}"/>
              </a:ext>
            </a:extLst>
          </p:cNvPr>
          <p:cNvSpPr>
            <a:spLocks noGrp="1"/>
          </p:cNvSpPr>
          <p:nvPr>
            <p:ph idx="1"/>
          </p:nvPr>
        </p:nvSpPr>
        <p:spPr>
          <a:xfrm>
            <a:off x="912018" y="1417638"/>
            <a:ext cx="10554574" cy="3636511"/>
          </a:xfrm>
        </p:spPr>
        <p:txBody>
          <a:bodyPr/>
          <a:lstStyle/>
          <a:p>
            <a:pPr>
              <a:buFont typeface="Wingdings" panose="05000000000000000000" pitchFamily="2" charset="2"/>
              <a:buChar char="Ø"/>
            </a:pPr>
            <a:r>
              <a:rPr lang="en-US" dirty="0">
                <a:latin typeface="MS Reference Sans Serif" panose="020B0604030504040204" pitchFamily="34" charset="0"/>
              </a:rPr>
              <a:t>All deposit funds are held in an independent third-party trust account service, NZ Real Estate Trust (NZRET)</a:t>
            </a:r>
          </a:p>
          <a:p>
            <a:pPr>
              <a:buFont typeface="Wingdings" panose="05000000000000000000" pitchFamily="2" charset="2"/>
              <a:buChar char="Ø"/>
            </a:pPr>
            <a:r>
              <a:rPr lang="en-US" dirty="0">
                <a:latin typeface="MS Reference Sans Serif" panose="020B0604030504040204" pitchFamily="34" charset="0"/>
              </a:rPr>
              <a:t>We follow and comply with NZRET systems and processes to ensure adherence to consistent and industry best practice standards</a:t>
            </a:r>
          </a:p>
        </p:txBody>
      </p:sp>
    </p:spTree>
    <p:extLst>
      <p:ext uri="{BB962C8B-B14F-4D97-AF65-F5344CB8AC3E}">
        <p14:creationId xmlns:p14="http://schemas.microsoft.com/office/powerpoint/2010/main" val="207863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906F2-A19A-251B-752A-BB0FD3ECC320}"/>
              </a:ext>
            </a:extLst>
          </p:cNvPr>
          <p:cNvSpPr>
            <a:spLocks noGrp="1"/>
          </p:cNvSpPr>
          <p:nvPr>
            <p:ph type="title"/>
          </p:nvPr>
        </p:nvSpPr>
        <p:spPr/>
        <p:txBody>
          <a:bodyPr/>
          <a:lstStyle/>
          <a:p>
            <a:r>
              <a:rPr lang="en-US" dirty="0">
                <a:latin typeface="MS Reference Sans Serif" panose="020B0604030504040204" pitchFamily="34" charset="0"/>
              </a:rPr>
              <a:t>Deposit Instructions</a:t>
            </a:r>
          </a:p>
        </p:txBody>
      </p:sp>
      <p:sp>
        <p:nvSpPr>
          <p:cNvPr id="3" name="Content Placeholder 2">
            <a:extLst>
              <a:ext uri="{FF2B5EF4-FFF2-40B4-BE49-F238E27FC236}">
                <a16:creationId xmlns:a16="http://schemas.microsoft.com/office/drawing/2014/main" id="{9EFDB1EB-FBBA-9516-C4D6-DFC36940E241}"/>
              </a:ext>
            </a:extLst>
          </p:cNvPr>
          <p:cNvSpPr>
            <a:spLocks noGrp="1"/>
          </p:cNvSpPr>
          <p:nvPr>
            <p:ph idx="1"/>
          </p:nvPr>
        </p:nvSpPr>
        <p:spPr>
          <a:xfrm>
            <a:off x="390329" y="1877736"/>
            <a:ext cx="11411339" cy="4533076"/>
          </a:xfrm>
        </p:spPr>
        <p:txBody>
          <a:bodyPr>
            <a:normAutofit/>
          </a:bodyPr>
          <a:lstStyle/>
          <a:p>
            <a:pPr lvl="1">
              <a:buFont typeface="Wingdings" panose="05000000000000000000" pitchFamily="2" charset="2"/>
              <a:buChar char="Ø"/>
            </a:pPr>
            <a:r>
              <a:rPr lang="en-US" dirty="0">
                <a:latin typeface="MS Reference Sans Serif" panose="020B0604030504040204" pitchFamily="34" charset="0"/>
              </a:rPr>
              <a:t>Sent directly from the NZRET system to the party paying the funds (payment details: account number, account name, deposit amount, purchaser's surname, the property address being purchased and contract reference number)</a:t>
            </a:r>
          </a:p>
          <a:p>
            <a:pPr lvl="1">
              <a:buFont typeface="Wingdings" panose="05000000000000000000" pitchFamily="2" charset="2"/>
              <a:buChar char="Ø"/>
            </a:pPr>
            <a:r>
              <a:rPr lang="en-US" dirty="0">
                <a:latin typeface="MS Reference Sans Serif" panose="020B0604030504040204" pitchFamily="34" charset="0"/>
              </a:rPr>
              <a:t>All payments to Public Trust o/a NZ Real Estate Trust must be made from a bank account as an electronic payment (</a:t>
            </a:r>
            <a:r>
              <a:rPr lang="en-US" dirty="0" err="1">
                <a:latin typeface="MS Reference Sans Serif" panose="020B0604030504040204" pitchFamily="34" charset="0"/>
              </a:rPr>
              <a:t>eg</a:t>
            </a:r>
            <a:r>
              <a:rPr lang="en-US" dirty="0">
                <a:latin typeface="MS Reference Sans Serif" panose="020B0604030504040204" pitchFamily="34" charset="0"/>
              </a:rPr>
              <a:t> bank transfers and internet payments). Public Trust does NOT accept cash payments. </a:t>
            </a:r>
          </a:p>
          <a:p>
            <a:pPr lvl="1">
              <a:buFont typeface="Wingdings" panose="05000000000000000000" pitchFamily="2" charset="2"/>
              <a:buChar char="Ø"/>
            </a:pPr>
            <a:r>
              <a:rPr lang="en-US" dirty="0">
                <a:latin typeface="MS Reference Sans Serif" panose="020B0604030504040204" pitchFamily="34" charset="0"/>
              </a:rPr>
              <a:t>A full </a:t>
            </a:r>
            <a:r>
              <a:rPr lang="en-US" u="sng" dirty="0">
                <a:latin typeface="MS Reference Sans Serif" panose="020B0604030504040204" pitchFamily="34" charset="0"/>
              </a:rPr>
              <a:t>PROOF OF PAYMENT</a:t>
            </a:r>
            <a:r>
              <a:rPr lang="en-US" dirty="0">
                <a:latin typeface="MS Reference Sans Serif" panose="020B0604030504040204" pitchFamily="34" charset="0"/>
              </a:rPr>
              <a:t> is required for all deposits (bank statement, internet screenshot or written confirmation from the bank).  Proof of payment should be sent to </a:t>
            </a:r>
            <a:r>
              <a:rPr lang="en-US" dirty="0">
                <a:latin typeface="MS Reference Sans Serif" panose="020B0604030504040204" pitchFamily="34" charset="0"/>
                <a:hlinkClick r:id="rId2"/>
              </a:rPr>
              <a:t>accounts@ownly.nz</a:t>
            </a:r>
            <a:r>
              <a:rPr lang="en-US" dirty="0">
                <a:latin typeface="MS Reference Sans Serif" panose="020B0604030504040204" pitchFamily="34" charset="0"/>
              </a:rPr>
              <a:t> immediately once payment has been made.</a:t>
            </a:r>
          </a:p>
          <a:p>
            <a:pPr lvl="1">
              <a:buFont typeface="Wingdings" panose="05000000000000000000" pitchFamily="2" charset="2"/>
              <a:buChar char="Ø"/>
            </a:pPr>
            <a:r>
              <a:rPr lang="en-US" dirty="0">
                <a:latin typeface="MS Reference Sans Serif" panose="020B0604030504040204" pitchFamily="34" charset="0"/>
              </a:rPr>
              <a:t>Once the deposit payment instruction has been sent to the purchaser, accounts will notify the agent (Eagle automation)</a:t>
            </a:r>
          </a:p>
          <a:p>
            <a:pPr lvl="1">
              <a:buFont typeface="Wingdings" panose="05000000000000000000" pitchFamily="2" charset="2"/>
              <a:buChar char="Ø"/>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1111176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902C-2420-545F-E01F-048915A92D10}"/>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
        <p:nvSpPr>
          <p:cNvPr id="3" name="Content Placeholder 2">
            <a:extLst>
              <a:ext uri="{FF2B5EF4-FFF2-40B4-BE49-F238E27FC236}">
                <a16:creationId xmlns:a16="http://schemas.microsoft.com/office/drawing/2014/main" id="{727D4685-A4BC-289D-6948-BC2B0905EABB}"/>
              </a:ext>
            </a:extLst>
          </p:cNvPr>
          <p:cNvSpPr>
            <a:spLocks noGrp="1"/>
          </p:cNvSpPr>
          <p:nvPr>
            <p:ph idx="1"/>
          </p:nvPr>
        </p:nvSpPr>
        <p:spPr>
          <a:xfrm>
            <a:off x="939391" y="2576850"/>
            <a:ext cx="10554574" cy="3636511"/>
          </a:xfrm>
        </p:spPr>
        <p:txBody>
          <a:bodyPr>
            <a:normAutofit fontScale="92500" lnSpcReduction="20000"/>
          </a:bodyPr>
          <a:lstStyle/>
          <a:p>
            <a:pPr>
              <a:buFont typeface="Wingdings" panose="05000000000000000000" pitchFamily="2" charset="2"/>
              <a:buChar char="q"/>
            </a:pPr>
            <a:r>
              <a:rPr lang="en-US" dirty="0">
                <a:latin typeface="MS Reference Sans Serif" panose="020B0604030504040204" pitchFamily="34" charset="0"/>
              </a:rPr>
              <a:t>10 Days in Trust</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Sale and Purchase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p>
          <a:p>
            <a:pPr lvl="1">
              <a:buFont typeface="+mj-lt"/>
              <a:buAutoNum type="arabicPeriod"/>
            </a:pPr>
            <a:r>
              <a:rPr lang="en-US" dirty="0">
                <a:latin typeface="MS Reference Sans Serif" panose="020B0604030504040204" pitchFamily="34" charset="0"/>
              </a:rPr>
              <a:t>Proof of Deposit (sent by the purchaser to Accounts)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Written authority and confirmation from Purchaser’s Solicitor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 </a:t>
            </a:r>
            <a:r>
              <a:rPr lang="en-US" dirty="0">
                <a:latin typeface="MS Reference Sans Serif" panose="020B0604030504040204" pitchFamily="34" charset="0"/>
              </a:rPr>
              <a:t>once the Purchaser’s Solicitor responds, the agent will forward the authority and confirmation to Accounts):</a:t>
            </a:r>
          </a:p>
          <a:p>
            <a:pPr lvl="2">
              <a:buFont typeface="Wingdings" panose="05000000000000000000" pitchFamily="2" charset="2"/>
              <a:buChar char="ü"/>
            </a:pPr>
            <a:r>
              <a:rPr lang="en-US" dirty="0">
                <a:latin typeface="MS Reference Sans Serif" panose="020B0604030504040204" pitchFamily="34" charset="0"/>
              </a:rPr>
              <a:t>Agreement is unconditional</a:t>
            </a:r>
          </a:p>
          <a:p>
            <a:pPr lvl="2">
              <a:buFont typeface="Wingdings" panose="05000000000000000000" pitchFamily="2" charset="2"/>
              <a:buChar char="ü"/>
            </a:pPr>
            <a:r>
              <a:rPr lang="en-US" dirty="0">
                <a:latin typeface="MS Reference Sans Serif" panose="020B0604030504040204" pitchFamily="34" charset="0"/>
              </a:rPr>
              <a:t>The property is not a Unit Title </a:t>
            </a:r>
          </a:p>
          <a:p>
            <a:pPr lvl="2">
              <a:buFont typeface="Wingdings" panose="05000000000000000000" pitchFamily="2" charset="2"/>
              <a:buChar char="ü"/>
            </a:pPr>
            <a:r>
              <a:rPr lang="en-US" dirty="0">
                <a:latin typeface="MS Reference Sans Serif" panose="020B0604030504040204" pitchFamily="34" charset="0"/>
              </a:rPr>
              <a:t>The deposit funds can be released when they have been held for the statutory 10 day period</a:t>
            </a:r>
          </a:p>
          <a:p>
            <a:pPr lvl="1">
              <a:buFont typeface="+mj-lt"/>
              <a:buAutoNum type="arabicPeriod"/>
            </a:pPr>
            <a:r>
              <a:rPr lang="en-US" dirty="0">
                <a:latin typeface="MS Reference Sans Serif" panose="020B0604030504040204" pitchFamily="34" charset="0"/>
              </a:rPr>
              <a:t>Notice of Deposit Release to the Purchaser’s Solicitor, cc Vendor’s Solicitor (to be emailed by Accounts)</a:t>
            </a:r>
          </a:p>
          <a:p>
            <a:pPr marL="457200" lvl="1" indent="0">
              <a:buNone/>
            </a:pPr>
            <a:r>
              <a:rPr lang="en-US" dirty="0">
                <a:latin typeface="MS Reference Sans Serif" panose="020B0604030504040204" pitchFamily="34" charset="0"/>
              </a:rPr>
              <a:t>	- confirmation that there is no dispute, the agreement has not been cancelled and the deposit can 		be released</a:t>
            </a:r>
          </a:p>
          <a:p>
            <a:pPr marL="914400" lvl="2"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Tree>
    <p:extLst>
      <p:ext uri="{BB962C8B-B14F-4D97-AF65-F5344CB8AC3E}">
        <p14:creationId xmlns:p14="http://schemas.microsoft.com/office/powerpoint/2010/main" val="76927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D4685-A4BC-289D-6948-BC2B0905EABB}"/>
              </a:ext>
            </a:extLst>
          </p:cNvPr>
          <p:cNvSpPr>
            <a:spLocks noGrp="1"/>
          </p:cNvSpPr>
          <p:nvPr>
            <p:ph idx="1"/>
          </p:nvPr>
        </p:nvSpPr>
        <p:spPr>
          <a:xfrm>
            <a:off x="939391" y="2576850"/>
            <a:ext cx="10554574" cy="4365126"/>
          </a:xfrm>
        </p:spPr>
        <p:txBody>
          <a:bodyPr>
            <a:normAutofit fontScale="85000" lnSpcReduction="20000"/>
          </a:bodyPr>
          <a:lstStyle/>
          <a:p>
            <a:pPr>
              <a:buFont typeface="Wingdings" panose="05000000000000000000" pitchFamily="2" charset="2"/>
              <a:buChar char="q"/>
            </a:pPr>
            <a:r>
              <a:rPr lang="en-US" dirty="0">
                <a:latin typeface="MS Reference Sans Serif" panose="020B0604030504040204" pitchFamily="34" charset="0"/>
              </a:rPr>
              <a:t>Early Release (held in Trust for at least three working days)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Sale and Purchase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endParaRPr lang="en-US" dirty="0">
              <a:solidFill>
                <a:schemeClr val="accent1">
                  <a:lumMod val="60000"/>
                  <a:lumOff val="40000"/>
                </a:schemeClr>
              </a:solidFill>
              <a:latin typeface="MS Reference Sans Serif" panose="020B0604030504040204" pitchFamily="34" charset="0"/>
            </a:endParaRPr>
          </a:p>
          <a:p>
            <a:pPr lvl="1">
              <a:buFont typeface="+mj-lt"/>
              <a:buAutoNum type="arabicPeriod"/>
            </a:pPr>
            <a:r>
              <a:rPr lang="en-US" dirty="0">
                <a:latin typeface="MS Reference Sans Serif" panose="020B0604030504040204" pitchFamily="34" charset="0"/>
              </a:rPr>
              <a:t>Proof of Deposit (sent by the purchaser to Accounts)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Vendor’s Solicitor early release confirmation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a:t>
            </a:r>
            <a:r>
              <a:rPr lang="en-US" dirty="0">
                <a:latin typeface="MS Reference Sans Serif" panose="020B0604030504040204" pitchFamily="34" charset="0"/>
                <a:hlinkClick r:id="rId3"/>
              </a:rPr>
              <a:t> </a:t>
            </a:r>
            <a:r>
              <a:rPr lang="en-US" dirty="0">
                <a:latin typeface="MS Reference Sans Serif" panose="020B0604030504040204" pitchFamily="34" charset="0"/>
              </a:rPr>
              <a:t>once the Vendor’s Solicitor responds, the agent will forward the authority and confirmation to Accounts)</a:t>
            </a:r>
          </a:p>
          <a:p>
            <a:pPr lvl="2">
              <a:buFont typeface="Wingdings" panose="05000000000000000000" pitchFamily="2" charset="2"/>
              <a:buChar char="ü"/>
            </a:pPr>
            <a:r>
              <a:rPr lang="en-US" dirty="0">
                <a:latin typeface="MS Reference Sans Serif" panose="020B0604030504040204" pitchFamily="34" charset="0"/>
              </a:rPr>
              <a:t>Agreement is unconditional</a:t>
            </a:r>
          </a:p>
          <a:p>
            <a:pPr lvl="2">
              <a:buFont typeface="Wingdings" panose="05000000000000000000" pitchFamily="2" charset="2"/>
              <a:buChar char="ü"/>
            </a:pPr>
            <a:r>
              <a:rPr lang="en-US" dirty="0">
                <a:latin typeface="MS Reference Sans Serif" panose="020B0604030504040204" pitchFamily="34" charset="0"/>
              </a:rPr>
              <a:t>The property is not a Unit Title </a:t>
            </a:r>
          </a:p>
          <a:p>
            <a:pPr lvl="2">
              <a:buFont typeface="Wingdings" panose="05000000000000000000" pitchFamily="2" charset="2"/>
              <a:buChar char="ü"/>
            </a:pPr>
            <a:r>
              <a:rPr lang="en-US" u="sng" dirty="0">
                <a:latin typeface="MS Reference Sans Serif" panose="020B0604030504040204" pitchFamily="34" charset="0"/>
              </a:rPr>
              <a:t>The requisition period has been satisfied/expired or waived</a:t>
            </a:r>
          </a:p>
          <a:p>
            <a:pPr lvl="2">
              <a:buFont typeface="Wingdings" panose="05000000000000000000" pitchFamily="2" charset="2"/>
              <a:buChar char="ü"/>
            </a:pPr>
            <a:r>
              <a:rPr lang="en-US" u="sng" dirty="0" err="1">
                <a:latin typeface="MS Reference Sans Serif" panose="020B0604030504040204" pitchFamily="34" charset="0"/>
              </a:rPr>
              <a:t>Authorise</a:t>
            </a:r>
            <a:r>
              <a:rPr lang="en-US" u="sng" dirty="0">
                <a:latin typeface="MS Reference Sans Serif" panose="020B0604030504040204" pitchFamily="34" charset="0"/>
              </a:rPr>
              <a:t> the early release of the deposit</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Purchaser’s Solicitor early release confirmation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 </a:t>
            </a:r>
            <a:r>
              <a:rPr lang="en-US" dirty="0">
                <a:latin typeface="MS Reference Sans Serif" panose="020B0604030504040204" pitchFamily="34" charset="0"/>
              </a:rPr>
              <a:t>once the Purchaser’s Solicitor responds, the agent will forward the authority and confirmation to Accounts)</a:t>
            </a:r>
          </a:p>
          <a:p>
            <a:pPr lvl="2">
              <a:buFont typeface="Wingdings" panose="05000000000000000000" pitchFamily="2" charset="2"/>
              <a:buChar char="ü"/>
            </a:pPr>
            <a:r>
              <a:rPr lang="en-US" dirty="0">
                <a:latin typeface="MS Reference Sans Serif" panose="020B0604030504040204" pitchFamily="34" charset="0"/>
              </a:rPr>
              <a:t>Agreement is unconditional</a:t>
            </a:r>
          </a:p>
          <a:p>
            <a:pPr lvl="2">
              <a:buFont typeface="Wingdings" panose="05000000000000000000" pitchFamily="2" charset="2"/>
              <a:buChar char="ü"/>
            </a:pPr>
            <a:r>
              <a:rPr lang="en-US" dirty="0">
                <a:latin typeface="MS Reference Sans Serif" panose="020B0604030504040204" pitchFamily="34" charset="0"/>
              </a:rPr>
              <a:t>The property is not a Unit Title </a:t>
            </a:r>
          </a:p>
          <a:p>
            <a:pPr lvl="2">
              <a:buFont typeface="Wingdings" panose="05000000000000000000" pitchFamily="2" charset="2"/>
              <a:buChar char="ü"/>
            </a:pPr>
            <a:r>
              <a:rPr lang="en-US" u="sng" dirty="0">
                <a:latin typeface="MS Reference Sans Serif" panose="020B0604030504040204" pitchFamily="34" charset="0"/>
              </a:rPr>
              <a:t>The requisition period has been satisfied/expired or waived</a:t>
            </a:r>
          </a:p>
          <a:p>
            <a:pPr lvl="2">
              <a:buFont typeface="Wingdings" panose="05000000000000000000" pitchFamily="2" charset="2"/>
              <a:buChar char="ü"/>
            </a:pPr>
            <a:r>
              <a:rPr lang="en-US" u="sng" dirty="0">
                <a:latin typeface="MS Reference Sans Serif" panose="020B0604030504040204" pitchFamily="34" charset="0"/>
              </a:rPr>
              <a:t>The implications of the waiver of the requisition period have been explained to the purchaser</a:t>
            </a:r>
          </a:p>
          <a:p>
            <a:pPr lvl="2">
              <a:buFont typeface="Wingdings" panose="05000000000000000000" pitchFamily="2" charset="2"/>
              <a:buChar char="ü"/>
            </a:pPr>
            <a:r>
              <a:rPr lang="en-US" u="sng" dirty="0" err="1">
                <a:latin typeface="MS Reference Sans Serif" panose="020B0604030504040204" pitchFamily="34" charset="0"/>
              </a:rPr>
              <a:t>Authorise</a:t>
            </a:r>
            <a:r>
              <a:rPr lang="en-US" u="sng" dirty="0">
                <a:latin typeface="MS Reference Sans Serif" panose="020B0604030504040204" pitchFamily="34" charset="0"/>
              </a:rPr>
              <a:t> the early release of the deposit</a:t>
            </a:r>
          </a:p>
          <a:p>
            <a:pPr marL="457200" lvl="1"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
        <p:nvSpPr>
          <p:cNvPr id="7" name="Title 1">
            <a:extLst>
              <a:ext uri="{FF2B5EF4-FFF2-40B4-BE49-F238E27FC236}">
                <a16:creationId xmlns:a16="http://schemas.microsoft.com/office/drawing/2014/main" id="{9D2D76DC-58E1-899D-94AB-C97AE877B0C6}"/>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Tree>
    <p:extLst>
      <p:ext uri="{BB962C8B-B14F-4D97-AF65-F5344CB8AC3E}">
        <p14:creationId xmlns:p14="http://schemas.microsoft.com/office/powerpoint/2010/main" val="2782786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D4685-A4BC-289D-6948-BC2B0905EABB}"/>
              </a:ext>
            </a:extLst>
          </p:cNvPr>
          <p:cNvSpPr>
            <a:spLocks noGrp="1"/>
          </p:cNvSpPr>
          <p:nvPr>
            <p:ph idx="1"/>
          </p:nvPr>
        </p:nvSpPr>
        <p:spPr>
          <a:xfrm>
            <a:off x="939391" y="2576850"/>
            <a:ext cx="10554574" cy="3636511"/>
          </a:xfrm>
        </p:spPr>
        <p:txBody>
          <a:bodyPr>
            <a:normAutofit fontScale="92500" lnSpcReduction="10000"/>
          </a:bodyPr>
          <a:lstStyle/>
          <a:p>
            <a:pPr>
              <a:buFont typeface="Wingdings" panose="05000000000000000000" pitchFamily="2" charset="2"/>
              <a:buChar char="q"/>
            </a:pPr>
            <a:r>
              <a:rPr lang="en-US" dirty="0">
                <a:latin typeface="MS Reference Sans Serif" panose="020B0604030504040204" pitchFamily="34" charset="0"/>
              </a:rPr>
              <a:t>Unit Title Property </a:t>
            </a:r>
          </a:p>
          <a:p>
            <a:pPr marL="0" indent="0">
              <a:buNone/>
            </a:pPr>
            <a:r>
              <a:rPr lang="en-US" dirty="0">
                <a:latin typeface="MS Reference Sans Serif" panose="020B0604030504040204" pitchFamily="34" charset="0"/>
              </a:rPr>
              <a:t>('stratum in freehold' or 'stratum in leasehold’; release is usually only </a:t>
            </a:r>
            <a:r>
              <a:rPr lang="en-US" dirty="0" err="1">
                <a:latin typeface="MS Reference Sans Serif" panose="020B0604030504040204" pitchFamily="34" charset="0"/>
              </a:rPr>
              <a:t>authorised</a:t>
            </a:r>
            <a:r>
              <a:rPr lang="en-US" dirty="0">
                <a:latin typeface="MS Reference Sans Serif" panose="020B0604030504040204" pitchFamily="34" charset="0"/>
              </a:rPr>
              <a:t> once the pre- settlement disclosure statement has been received and approved by the Lawyer)</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Signed Sale and Purchase Agreement </a:t>
            </a:r>
            <a:r>
              <a:rPr lang="en-US" dirty="0">
                <a:latin typeface="MS Reference Sans Serif" panose="020B0604030504040204" pitchFamily="34" charset="0"/>
              </a:rPr>
              <a:t>(agent to ensure that a </a:t>
            </a:r>
            <a:r>
              <a:rPr lang="en-US" u="sng" dirty="0">
                <a:latin typeface="MS Reference Sans Serif" panose="020B0604030504040204" pitchFamily="34" charset="0"/>
              </a:rPr>
              <a:t>signed</a:t>
            </a:r>
            <a:r>
              <a:rPr lang="en-US" dirty="0">
                <a:latin typeface="MS Reference Sans Serif" panose="020B0604030504040204" pitchFamily="34" charset="0"/>
              </a:rPr>
              <a:t> copy of the agreement is uploaded in Eagle)</a:t>
            </a:r>
            <a:endParaRPr lang="en-US" dirty="0">
              <a:solidFill>
                <a:schemeClr val="accent1">
                  <a:lumMod val="60000"/>
                  <a:lumOff val="40000"/>
                </a:schemeClr>
              </a:solidFill>
              <a:latin typeface="MS Reference Sans Serif" panose="020B0604030504040204" pitchFamily="34" charset="0"/>
            </a:endParaRPr>
          </a:p>
          <a:p>
            <a:pPr lvl="1">
              <a:buFont typeface="+mj-lt"/>
              <a:buAutoNum type="arabicPeriod"/>
            </a:pPr>
            <a:r>
              <a:rPr lang="en-US" dirty="0">
                <a:latin typeface="MS Reference Sans Serif" panose="020B0604030504040204" pitchFamily="34" charset="0"/>
              </a:rPr>
              <a:t>Proof of Deposit (sent by the purchaser to Accounts)</a:t>
            </a:r>
          </a:p>
          <a:p>
            <a:pPr lvl="1">
              <a:buFont typeface="+mj-lt"/>
              <a:buAutoNum type="arabicPeriod"/>
            </a:pPr>
            <a:r>
              <a:rPr lang="en-US" dirty="0">
                <a:solidFill>
                  <a:schemeClr val="accent1">
                    <a:lumMod val="60000"/>
                    <a:lumOff val="40000"/>
                  </a:schemeClr>
                </a:solidFill>
                <a:latin typeface="MS Reference Sans Serif" panose="020B0604030504040204" pitchFamily="34" charset="0"/>
              </a:rPr>
              <a:t>Written authority and confirmation from both Purchaser’s Solicitor and Vendor’s Solicitor </a:t>
            </a:r>
            <a:r>
              <a:rPr lang="en-US" dirty="0">
                <a:latin typeface="MS Reference Sans Serif" panose="020B0604030504040204" pitchFamily="34" charset="0"/>
              </a:rPr>
              <a:t>(</a:t>
            </a:r>
            <a:r>
              <a:rPr lang="en-US" dirty="0">
                <a:latin typeface="MS Reference Sans Serif" panose="020B0604030504040204" pitchFamily="34" charset="0"/>
                <a:hlinkClick r:id="rId2"/>
              </a:rPr>
              <a:t>email confirmation template in Eagle; </a:t>
            </a:r>
            <a:r>
              <a:rPr lang="en-US" dirty="0">
                <a:latin typeface="MS Reference Sans Serif" panose="020B0604030504040204" pitchFamily="34" charset="0"/>
              </a:rPr>
              <a:t>once the Purchaser’s Solicitor and Vendor’s Solicitor responds, the agent will forward the authority and confirmation to Accounts)</a:t>
            </a:r>
            <a:endParaRPr lang="en-US" dirty="0">
              <a:solidFill>
                <a:schemeClr val="accent1">
                  <a:lumMod val="60000"/>
                  <a:lumOff val="40000"/>
                </a:schemeClr>
              </a:solidFill>
              <a:latin typeface="MS Reference Sans Serif" panose="020B0604030504040204" pitchFamily="34" charset="0"/>
            </a:endParaRPr>
          </a:p>
          <a:p>
            <a:pPr lvl="2">
              <a:buFont typeface="Wingdings" panose="05000000000000000000" pitchFamily="2" charset="2"/>
              <a:buChar char="ü"/>
            </a:pPr>
            <a:r>
              <a:rPr lang="en-US" dirty="0">
                <a:latin typeface="MS Reference Sans Serif" panose="020B0604030504040204" pitchFamily="34" charset="0"/>
              </a:rPr>
              <a:t>Confirm that all conditions have been fulfilled or waived</a:t>
            </a:r>
          </a:p>
          <a:p>
            <a:pPr lvl="2">
              <a:buFont typeface="Wingdings" panose="05000000000000000000" pitchFamily="2" charset="2"/>
              <a:buChar char="ü"/>
            </a:pPr>
            <a:r>
              <a:rPr lang="en-US" dirty="0">
                <a:latin typeface="MS Reference Sans Serif" panose="020B0604030504040204" pitchFamily="34" charset="0"/>
              </a:rPr>
              <a:t>Meets all the requirements for Unit Title provisions in the ADLS/REINZ Sale and Purchase Agreement</a:t>
            </a:r>
          </a:p>
          <a:p>
            <a:pPr lvl="2">
              <a:buFont typeface="Wingdings" panose="05000000000000000000" pitchFamily="2" charset="2"/>
              <a:buChar char="ü"/>
            </a:pPr>
            <a:r>
              <a:rPr lang="en-US" dirty="0" err="1">
                <a:latin typeface="MS Reference Sans Serif" panose="020B0604030504040204" pitchFamily="34" charset="0"/>
              </a:rPr>
              <a:t>Authorise</a:t>
            </a:r>
            <a:r>
              <a:rPr lang="en-US" dirty="0">
                <a:latin typeface="MS Reference Sans Serif" panose="020B0604030504040204" pitchFamily="34" charset="0"/>
              </a:rPr>
              <a:t> the disbursement of the deposit</a:t>
            </a:r>
          </a:p>
          <a:p>
            <a:pPr marL="457200" lvl="1" indent="0">
              <a:buNone/>
            </a:pPr>
            <a:endParaRPr lang="en-US" dirty="0">
              <a:latin typeface="MS Reference Sans Serif" panose="020B0604030504040204" pitchFamily="34" charset="0"/>
            </a:endParaRPr>
          </a:p>
          <a:p>
            <a:pPr marL="0" indent="0">
              <a:buNone/>
            </a:pPr>
            <a:endParaRPr lang="en-US" dirty="0">
              <a:latin typeface="MS Reference Sans Serif" panose="020B0604030504040204" pitchFamily="34" charset="0"/>
            </a:endParaRPr>
          </a:p>
        </p:txBody>
      </p:sp>
      <p:sp>
        <p:nvSpPr>
          <p:cNvPr id="6" name="Title 1">
            <a:extLst>
              <a:ext uri="{FF2B5EF4-FFF2-40B4-BE49-F238E27FC236}">
                <a16:creationId xmlns:a16="http://schemas.microsoft.com/office/drawing/2014/main" id="{AEDD753D-D890-E5C8-C61B-7409A873F808}"/>
              </a:ext>
            </a:extLst>
          </p:cNvPr>
          <p:cNvSpPr>
            <a:spLocks noGrp="1"/>
          </p:cNvSpPr>
          <p:nvPr>
            <p:ph type="title"/>
          </p:nvPr>
        </p:nvSpPr>
        <p:spPr>
          <a:xfrm>
            <a:off x="810001" y="773760"/>
            <a:ext cx="10571998" cy="970450"/>
          </a:xfrm>
        </p:spPr>
        <p:txBody>
          <a:bodyPr/>
          <a:lstStyle/>
          <a:p>
            <a:r>
              <a:rPr lang="en-US" sz="3200" dirty="0">
                <a:latin typeface="MS Reference Sans Serif" panose="020B0604030504040204" pitchFamily="34" charset="0"/>
              </a:rPr>
              <a:t>Release of Deposit Requirements</a:t>
            </a:r>
            <a:br>
              <a:rPr lang="en-US" sz="3200" dirty="0">
                <a:latin typeface="MS Reference Sans Serif" panose="020B0604030504040204" pitchFamily="34" charset="0"/>
              </a:rPr>
            </a:br>
            <a:r>
              <a:rPr lang="en-US" sz="3200" dirty="0">
                <a:latin typeface="MS Reference Sans Serif" panose="020B0604030504040204" pitchFamily="34" charset="0"/>
              </a:rPr>
              <a:t>(Documents to be uploaded by Accounts to NZRET system)</a:t>
            </a:r>
          </a:p>
        </p:txBody>
      </p:sp>
    </p:spTree>
    <p:extLst>
      <p:ext uri="{BB962C8B-B14F-4D97-AF65-F5344CB8AC3E}">
        <p14:creationId xmlns:p14="http://schemas.microsoft.com/office/powerpoint/2010/main" val="20031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5DFD5-B930-3268-D7B7-2A4A8992910F}"/>
              </a:ext>
            </a:extLst>
          </p:cNvPr>
          <p:cNvSpPr>
            <a:spLocks noGrp="1"/>
          </p:cNvSpPr>
          <p:nvPr>
            <p:ph type="title"/>
          </p:nvPr>
        </p:nvSpPr>
        <p:spPr/>
        <p:txBody>
          <a:bodyPr/>
          <a:lstStyle/>
          <a:p>
            <a:r>
              <a:rPr lang="en-US" dirty="0">
                <a:latin typeface="MS Reference Sans Serif" panose="020B0604030504040204" pitchFamily="34" charset="0"/>
              </a:rPr>
              <a:t>Release of Deposit</a:t>
            </a:r>
          </a:p>
        </p:txBody>
      </p:sp>
      <p:sp>
        <p:nvSpPr>
          <p:cNvPr id="3" name="Content Placeholder 2">
            <a:extLst>
              <a:ext uri="{FF2B5EF4-FFF2-40B4-BE49-F238E27FC236}">
                <a16:creationId xmlns:a16="http://schemas.microsoft.com/office/drawing/2014/main" id="{9531C55F-69F5-2794-F768-81B4D797D125}"/>
              </a:ext>
            </a:extLst>
          </p:cNvPr>
          <p:cNvSpPr>
            <a:spLocks noGrp="1"/>
          </p:cNvSpPr>
          <p:nvPr>
            <p:ph idx="1"/>
          </p:nvPr>
        </p:nvSpPr>
        <p:spPr>
          <a:xfrm>
            <a:off x="902069" y="2334254"/>
            <a:ext cx="10554574" cy="4076558"/>
          </a:xfrm>
        </p:spPr>
        <p:txBody>
          <a:bodyPr>
            <a:normAutofit fontScale="92500" lnSpcReduction="20000"/>
          </a:bodyPr>
          <a:lstStyle/>
          <a:p>
            <a:pPr>
              <a:buFont typeface="Wingdings" panose="05000000000000000000" pitchFamily="2" charset="2"/>
              <a:buChar char="q"/>
            </a:pPr>
            <a:r>
              <a:rPr lang="en-US" dirty="0">
                <a:latin typeface="MS Reference Sans Serif" panose="020B0604030504040204" pitchFamily="34" charset="0"/>
              </a:rPr>
              <a:t>Deposit ENOUGH to cover agency commission</a:t>
            </a:r>
          </a:p>
          <a:p>
            <a:pPr lvl="1">
              <a:buFont typeface="Wingdings" panose="05000000000000000000" pitchFamily="2" charset="2"/>
              <a:buChar char="Ø"/>
            </a:pPr>
            <a:r>
              <a:rPr lang="en-US" dirty="0">
                <a:latin typeface="MS Reference Sans Serif" panose="020B0604030504040204" pitchFamily="34" charset="0"/>
              </a:rPr>
              <a:t>Deposit is distributed as follows:</a:t>
            </a:r>
          </a:p>
          <a:p>
            <a:pPr marL="457200" lvl="1" indent="0">
              <a:buNone/>
            </a:pPr>
            <a:r>
              <a:rPr lang="en-US" dirty="0">
                <a:latin typeface="MS Reference Sans Serif" panose="020B0604030504040204" pitchFamily="34" charset="0"/>
              </a:rPr>
              <a:t>	Deposits received in Trust								xx</a:t>
            </a:r>
          </a:p>
          <a:p>
            <a:pPr marL="457200" lvl="1" indent="0">
              <a:buNone/>
            </a:pPr>
            <a:r>
              <a:rPr lang="en-US" dirty="0">
                <a:latin typeface="MS Reference Sans Serif" panose="020B0604030504040204" pitchFamily="34" charset="0"/>
              </a:rPr>
              <a:t>	Commission deducted (</a:t>
            </a:r>
            <a:r>
              <a:rPr lang="en-US" u="sng" dirty="0">
                <a:latin typeface="MS Reference Sans Serif" panose="020B0604030504040204" pitchFamily="34" charset="0"/>
              </a:rPr>
              <a:t>to be released to </a:t>
            </a:r>
            <a:r>
              <a:rPr lang="en-US" u="sng" dirty="0" err="1">
                <a:latin typeface="MS Reference Sans Serif" panose="020B0604030504040204" pitchFamily="34" charset="0"/>
              </a:rPr>
              <a:t>Ownly</a:t>
            </a:r>
            <a:r>
              <a:rPr lang="en-US" dirty="0">
                <a:latin typeface="MS Reference Sans Serif" panose="020B0604030504040204" pitchFamily="34" charset="0"/>
              </a:rPr>
              <a:t>)		</a:t>
            </a:r>
            <a:r>
              <a:rPr lang="en-US" u="sng" dirty="0">
                <a:latin typeface="MS Reference Sans Serif" panose="020B0604030504040204" pitchFamily="34" charset="0"/>
              </a:rPr>
              <a:t>	xx</a:t>
            </a:r>
          </a:p>
          <a:p>
            <a:pPr marL="457200" lvl="1" indent="0">
              <a:buNone/>
            </a:pPr>
            <a:r>
              <a:rPr lang="en-US" dirty="0">
                <a:latin typeface="MS Reference Sans Serif" panose="020B0604030504040204" pitchFamily="34" charset="0"/>
              </a:rPr>
              <a:t>	Balance </a:t>
            </a:r>
            <a:r>
              <a:rPr lang="en-US" u="sng" dirty="0">
                <a:latin typeface="MS Reference Sans Serif" panose="020B0604030504040204" pitchFamily="34" charset="0"/>
              </a:rPr>
              <a:t>to be released to Vendor’s Solicitor 	</a:t>
            </a:r>
            <a:r>
              <a:rPr lang="en-US" dirty="0">
                <a:latin typeface="MS Reference Sans Serif" panose="020B0604030504040204" pitchFamily="34" charset="0"/>
              </a:rPr>
              <a:t>		</a:t>
            </a:r>
            <a:r>
              <a:rPr lang="en-US" u="sng" dirty="0">
                <a:latin typeface="MS Reference Sans Serif" panose="020B0604030504040204" pitchFamily="34" charset="0"/>
              </a:rPr>
              <a:t>	xx</a:t>
            </a:r>
          </a:p>
          <a:p>
            <a:pPr lvl="1">
              <a:buFont typeface="Wingdings" panose="05000000000000000000" pitchFamily="2" charset="2"/>
              <a:buChar char="Ø"/>
            </a:pPr>
            <a:r>
              <a:rPr lang="en-US" dirty="0">
                <a:latin typeface="MS Reference Sans Serif" panose="020B0604030504040204" pitchFamily="34" charset="0"/>
              </a:rPr>
              <a:t>A disbursement advice is sent by accounts to the Vendor’s Solicitor</a:t>
            </a:r>
          </a:p>
          <a:p>
            <a:pPr lvl="1">
              <a:buFont typeface="Wingdings" panose="05000000000000000000" pitchFamily="2" charset="2"/>
              <a:buChar char="Ø"/>
            </a:pPr>
            <a:r>
              <a:rPr lang="en-US" dirty="0">
                <a:latin typeface="MS Reference Sans Serif" panose="020B0604030504040204" pitchFamily="34" charset="0"/>
              </a:rPr>
              <a:t>Once the amount released to </a:t>
            </a:r>
            <a:r>
              <a:rPr lang="en-US" dirty="0" err="1">
                <a:latin typeface="MS Reference Sans Serif" panose="020B0604030504040204" pitchFamily="34" charset="0"/>
              </a:rPr>
              <a:t>Ownly</a:t>
            </a:r>
            <a:r>
              <a:rPr lang="en-US" dirty="0">
                <a:latin typeface="MS Reference Sans Serif" panose="020B0604030504040204" pitchFamily="34" charset="0"/>
              </a:rPr>
              <a:t> is reflected on our system, accounts will issue a receipt for the commission </a:t>
            </a:r>
          </a:p>
          <a:p>
            <a:pPr>
              <a:buFont typeface="Wingdings" panose="05000000000000000000" pitchFamily="2" charset="2"/>
              <a:buChar char="q"/>
            </a:pPr>
            <a:r>
              <a:rPr lang="en-US" dirty="0">
                <a:latin typeface="MS Reference Sans Serif" panose="020B0604030504040204" pitchFamily="34" charset="0"/>
              </a:rPr>
              <a:t>Deposit NOT ENOUGH to cover agency commission Deposit received in Trust is to be released in FULL to </a:t>
            </a:r>
            <a:r>
              <a:rPr lang="en-US" dirty="0" err="1">
                <a:latin typeface="MS Reference Sans Serif" panose="020B0604030504040204" pitchFamily="34" charset="0"/>
              </a:rPr>
              <a:t>Ownly</a:t>
            </a:r>
            <a:endParaRPr lang="en-US" dirty="0">
              <a:latin typeface="MS Reference Sans Serif" panose="020B0604030504040204" pitchFamily="34" charset="0"/>
            </a:endParaRPr>
          </a:p>
          <a:p>
            <a:pPr lvl="1">
              <a:buFont typeface="Wingdings" panose="05000000000000000000" pitchFamily="2" charset="2"/>
              <a:buChar char="Ø"/>
            </a:pPr>
            <a:r>
              <a:rPr lang="en-US" dirty="0">
                <a:latin typeface="MS Reference Sans Serif" panose="020B0604030504040204" pitchFamily="34" charset="0"/>
              </a:rPr>
              <a:t>Commission Statement/Invoice will be sent to the Vendor’s Solicitor reflecting the balance on agency commission (total commission less amount released to </a:t>
            </a:r>
            <a:r>
              <a:rPr lang="en-US" dirty="0" err="1">
                <a:latin typeface="MS Reference Sans Serif" panose="020B0604030504040204" pitchFamily="34" charset="0"/>
              </a:rPr>
              <a:t>Ownly</a:t>
            </a:r>
            <a:r>
              <a:rPr lang="en-US" dirty="0">
                <a:latin typeface="MS Reference Sans Serif" panose="020B0604030504040204" pitchFamily="34" charset="0"/>
              </a:rPr>
              <a:t>)</a:t>
            </a:r>
          </a:p>
          <a:p>
            <a:pPr lvl="1">
              <a:buFont typeface="Wingdings" panose="05000000000000000000" pitchFamily="2" charset="2"/>
              <a:buChar char="Ø"/>
            </a:pPr>
            <a:r>
              <a:rPr lang="en-US" dirty="0">
                <a:latin typeface="MS Reference Sans Serif" panose="020B0604030504040204" pitchFamily="34" charset="0"/>
              </a:rPr>
              <a:t>Commission balance is due on the settlement date</a:t>
            </a:r>
          </a:p>
          <a:p>
            <a:pPr lvl="1">
              <a:buFont typeface="Wingdings" panose="05000000000000000000" pitchFamily="2" charset="2"/>
              <a:buChar char="Ø"/>
            </a:pPr>
            <a:r>
              <a:rPr lang="en-US" dirty="0">
                <a:latin typeface="MS Reference Sans Serif" panose="020B0604030504040204" pitchFamily="34" charset="0"/>
              </a:rPr>
              <a:t>Accounts will issue a receipt once paid</a:t>
            </a:r>
            <a:r>
              <a:rPr lang="en-US" dirty="0"/>
              <a:t>	</a:t>
            </a:r>
          </a:p>
        </p:txBody>
      </p:sp>
    </p:spTree>
    <p:extLst>
      <p:ext uri="{BB962C8B-B14F-4D97-AF65-F5344CB8AC3E}">
        <p14:creationId xmlns:p14="http://schemas.microsoft.com/office/powerpoint/2010/main" val="1972716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1643</TotalTime>
  <Words>1517</Words>
  <Application>Microsoft Office PowerPoint</Application>
  <PresentationFormat>Widescreen</PresentationFormat>
  <Paragraphs>125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Century Gothic</vt:lpstr>
      <vt:lpstr>MS Reference Sans Serif</vt:lpstr>
      <vt:lpstr>Wingdings</vt:lpstr>
      <vt:lpstr>Wingdings 2</vt:lpstr>
      <vt:lpstr>Quotable</vt:lpstr>
      <vt:lpstr>Accounts Induction</vt:lpstr>
      <vt:lpstr>Agenda</vt:lpstr>
      <vt:lpstr>Unconditional Sale </vt:lpstr>
      <vt:lpstr>Deposits</vt:lpstr>
      <vt:lpstr>Deposit Instructions</vt:lpstr>
      <vt:lpstr>Release of Deposit Requirements (Documents to be uploaded by Accounts to NZRET system)</vt:lpstr>
      <vt:lpstr>Release of Deposit Requirements (Documents to be uploaded by Accounts to NZRET system)</vt:lpstr>
      <vt:lpstr>Release of Deposit Requirements (Documents to be uploaded by Accounts to NZRET system)</vt:lpstr>
      <vt:lpstr>Release of Deposit</vt:lpstr>
      <vt:lpstr>No Deposit Contracts</vt:lpstr>
      <vt:lpstr>Commissions</vt:lpstr>
      <vt:lpstr>Commissions</vt:lpstr>
      <vt:lpstr>Advertising</vt:lpstr>
      <vt:lpstr>Smartly Set-up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Accounts Induction</dc:title>
  <dc:creator>Procurement HQ</dc:creator>
  <cp:lastModifiedBy>Procurement HQ</cp:lastModifiedBy>
  <cp:revision>5</cp:revision>
  <dcterms:created xsi:type="dcterms:W3CDTF">2023-01-15T18:43:23Z</dcterms:created>
  <dcterms:modified xsi:type="dcterms:W3CDTF">2023-01-16T22:47:44Z</dcterms:modified>
</cp:coreProperties>
</file>